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14" r:id="rId3"/>
    <p:sldId id="264" r:id="rId4"/>
    <p:sldId id="321" r:id="rId5"/>
    <p:sldId id="322" r:id="rId6"/>
    <p:sldId id="323" r:id="rId7"/>
    <p:sldId id="324" r:id="rId8"/>
    <p:sldId id="289" r:id="rId9"/>
    <p:sldId id="297" r:id="rId10"/>
    <p:sldId id="290" r:id="rId11"/>
    <p:sldId id="291" r:id="rId12"/>
    <p:sldId id="294" r:id="rId13"/>
    <p:sldId id="295" r:id="rId14"/>
    <p:sldId id="268" r:id="rId15"/>
    <p:sldId id="283" r:id="rId16"/>
    <p:sldId id="285" r:id="rId17"/>
    <p:sldId id="284" r:id="rId18"/>
    <p:sldId id="331" r:id="rId19"/>
    <p:sldId id="265" r:id="rId20"/>
    <p:sldId id="266" r:id="rId21"/>
    <p:sldId id="267" r:id="rId22"/>
    <p:sldId id="269" r:id="rId23"/>
    <p:sldId id="287"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8703" autoAdjust="0"/>
  </p:normalViewPr>
  <p:slideViewPr>
    <p:cSldViewPr>
      <p:cViewPr>
        <p:scale>
          <a:sx n="100" d="100"/>
          <a:sy n="100" d="100"/>
        </p:scale>
        <p:origin x="-270"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B2674-3C9D-47CB-A492-A90743C14303}" type="datetimeFigureOut">
              <a:rPr lang="nl-NL" smtClean="0"/>
              <a:t>14-3-2025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6727F-DA52-4078-9215-34C424F7B1DD}" type="slidenum">
              <a:rPr lang="nl-NL" smtClean="0"/>
              <a:t>‹nr.›</a:t>
            </a:fld>
            <a:endParaRPr lang="nl-NL"/>
          </a:p>
        </p:txBody>
      </p:sp>
    </p:spTree>
    <p:extLst>
      <p:ext uri="{BB962C8B-B14F-4D97-AF65-F5344CB8AC3E}">
        <p14:creationId xmlns:p14="http://schemas.microsoft.com/office/powerpoint/2010/main" val="326813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Introductie:</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a:t>
            </a:fld>
            <a:endParaRPr lang="nl-NL"/>
          </a:p>
        </p:txBody>
      </p:sp>
    </p:spTree>
    <p:extLst>
      <p:ext uri="{BB962C8B-B14F-4D97-AF65-F5344CB8AC3E}">
        <p14:creationId xmlns:p14="http://schemas.microsoft.com/office/powerpoint/2010/main" val="324412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19</a:t>
            </a:fld>
            <a:endParaRPr lang="nl-NL"/>
          </a:p>
        </p:txBody>
      </p:sp>
    </p:spTree>
    <p:extLst>
      <p:ext uri="{BB962C8B-B14F-4D97-AF65-F5344CB8AC3E}">
        <p14:creationId xmlns:p14="http://schemas.microsoft.com/office/powerpoint/2010/main" val="22690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Binnen</a:t>
            </a:r>
            <a:r>
              <a:rPr lang="nl-NL" baseline="0" dirty="0" smtClean="0"/>
              <a:t> onze praktijk werken er verschillende diëtisten uit verschillende culturen, zoals de Marokkaanse, maar ook de Chinese, Irakese en Perzische cultuur en zitten we verspreid over de stadsdelen Oost, Noord en Zuidoost. Elke diëtist heeft zijn eigen specialisme, zoals diabetes, hart- en vaatziekten, kinderdiëtetiek, prikkelbare darmsyndroom en nog veel meer. Ik werk in de Bijlmer met name met kinderen, maar ook volwassenen met diabetes, hart- en vaatziekten, prikkelbare darmsyndroom etc. Binnen onze praktijk werken we persoonsgericht en houden we rekening met de voorkeuren en achtergrond van elk individu. Dus als er iemand vragen heeft of graag persoonsgerichte adviezen zou willen ontvangen, kunt u bij ons terecht</a:t>
            </a:r>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23</a:t>
            </a:fld>
            <a:endParaRPr lang="nl-NL"/>
          </a:p>
        </p:txBody>
      </p:sp>
    </p:spTree>
    <p:extLst>
      <p:ext uri="{BB962C8B-B14F-4D97-AF65-F5344CB8AC3E}">
        <p14:creationId xmlns:p14="http://schemas.microsoft.com/office/powerpoint/2010/main" val="324412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a:t>
            </a:r>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2</a:t>
            </a:fld>
            <a:endParaRPr lang="nl-NL"/>
          </a:p>
        </p:txBody>
      </p:sp>
    </p:spTree>
    <p:extLst>
      <p:ext uri="{BB962C8B-B14F-4D97-AF65-F5344CB8AC3E}">
        <p14:creationId xmlns:p14="http://schemas.microsoft.com/office/powerpoint/2010/main" val="289050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a:t>
            </a:r>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4</a:t>
            </a:fld>
            <a:endParaRPr lang="nl-NL"/>
          </a:p>
        </p:txBody>
      </p:sp>
    </p:spTree>
    <p:extLst>
      <p:ext uri="{BB962C8B-B14F-4D97-AF65-F5344CB8AC3E}">
        <p14:creationId xmlns:p14="http://schemas.microsoft.com/office/powerpoint/2010/main" val="60530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Dewi?</a:t>
            </a:r>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6</a:t>
            </a:fld>
            <a:endParaRPr lang="nl-NL"/>
          </a:p>
        </p:txBody>
      </p:sp>
    </p:spTree>
    <p:extLst>
      <p:ext uri="{BB962C8B-B14F-4D97-AF65-F5344CB8AC3E}">
        <p14:creationId xmlns:p14="http://schemas.microsoft.com/office/powerpoint/2010/main" val="48321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termijn:</a:t>
            </a:r>
            <a:br>
              <a:rPr lang="nl-NL" dirty="0"/>
            </a:br>
            <a:r>
              <a:rPr lang="nl-NL" dirty="0"/>
              <a:t>Neerwaarts afbuigende gewichtscurve; verminderd welbevinden; verminderde weerstand, vergrote kans op infecties; gedragsproblemen, concentratieproblemen; depressiviteit, angstklachten, obsessief denken; vermoeidheid, lethargie; frequent huilen; verminderde vetmassa, verlies van spiermassa; langzamer herstel en tot complicaties bij ziekten en operaties; oedeem; verstoring van stofwisseling, hypoglykemie; verstoring van het endocriene systeem, uitblijven van de menstruatie</a:t>
            </a:r>
          </a:p>
          <a:p>
            <a:endParaRPr lang="nl-NL" dirty="0"/>
          </a:p>
          <a:p>
            <a:r>
              <a:rPr lang="nl-NL" dirty="0"/>
              <a:t>Lange</a:t>
            </a:r>
            <a:r>
              <a:rPr lang="nl-NL" baseline="0" dirty="0"/>
              <a:t> termijn:</a:t>
            </a:r>
            <a:br>
              <a:rPr lang="nl-NL" baseline="0" dirty="0"/>
            </a:br>
            <a:r>
              <a:rPr lang="nl-NL" dirty="0"/>
              <a:t>neerwaarts afbuigende lengtecurve; verminderde botopbouw/botontkalking, verminderde schedelgroei; ontwikkelingsachterstand (cognitief, taal, gedrag); afname spierkracht (pompkracht hart, ademkracht) voedingsdeficiënties; uitgestelde of vertraagde puberteit; verzuim van school/werk, sociaal isolement; verhoogde sterftekans.</a:t>
            </a:r>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9</a:t>
            </a:fld>
            <a:endParaRPr lang="nl-NL"/>
          </a:p>
        </p:txBody>
      </p:sp>
    </p:spTree>
    <p:extLst>
      <p:ext uri="{BB962C8B-B14F-4D97-AF65-F5344CB8AC3E}">
        <p14:creationId xmlns:p14="http://schemas.microsoft.com/office/powerpoint/2010/main" val="176792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Genetische invloed op overgewicht</a:t>
            </a:r>
          </a:p>
          <a:p>
            <a:r>
              <a:rPr lang="nl-NL" sz="1200" b="0" i="0" kern="1200" dirty="0">
                <a:solidFill>
                  <a:schemeClr val="tx1"/>
                </a:solidFill>
                <a:effectLst/>
                <a:latin typeface="+mn-lt"/>
                <a:ea typeface="+mn-ea"/>
                <a:cs typeface="+mn-cs"/>
              </a:rPr>
              <a:t>Gewicht wordt mede bepaald door genetische factoren. Op een aantal zeldzame vormen van ernstige obesitas na, ontstaat overgewicht echter vrijwel nooit alleen door de invloed van genen. Er vindt een wisselwerking plaats met de (vaak </a:t>
            </a:r>
            <a:r>
              <a:rPr lang="nl-NL" sz="1200" b="0" i="0" kern="1200" dirty="0" err="1">
                <a:solidFill>
                  <a:schemeClr val="tx1"/>
                </a:solidFill>
                <a:effectLst/>
                <a:latin typeface="+mn-lt"/>
                <a:ea typeface="+mn-ea"/>
                <a:cs typeface="+mn-cs"/>
              </a:rPr>
              <a:t>obesogene</a:t>
            </a:r>
            <a:r>
              <a:rPr lang="nl-NL" sz="1200" b="0" i="0" kern="1200" dirty="0">
                <a:solidFill>
                  <a:schemeClr val="tx1"/>
                </a:solidFill>
                <a:effectLst/>
                <a:latin typeface="+mn-lt"/>
                <a:ea typeface="+mn-ea"/>
                <a:cs typeface="+mn-cs"/>
              </a:rPr>
              <a:t>) omgeving zoals hierboven omschreven. Dit is onder andere te zien aan het korte tijdsbestek waarin het percentage mensen met overgewicht en obesitas is toegenomen. Dit tijdsbestek is te kort om </a:t>
            </a:r>
            <a:r>
              <a:rPr lang="nl-NL" sz="1200" b="0" i="0" kern="1200" dirty="0" err="1">
                <a:solidFill>
                  <a:schemeClr val="tx1"/>
                </a:solidFill>
                <a:effectLst/>
                <a:latin typeface="+mn-lt"/>
                <a:ea typeface="+mn-ea"/>
                <a:cs typeface="+mn-cs"/>
              </a:rPr>
              <a:t>genmutaties</a:t>
            </a:r>
            <a:r>
              <a:rPr lang="nl-NL" sz="1200" b="0" i="0" kern="1200" dirty="0">
                <a:solidFill>
                  <a:schemeClr val="tx1"/>
                </a:solidFill>
                <a:effectLst/>
                <a:latin typeface="+mn-lt"/>
                <a:ea typeface="+mn-ea"/>
                <a:cs typeface="+mn-cs"/>
              </a:rPr>
              <a:t> als oorzaak aan te wijzen, waardoor we kunnen concluderen dat de leefomgeving een belangrijke rol speelt.</a:t>
            </a:r>
            <a:r>
              <a:rPr lang="nl-NL" dirty="0"/>
              <a:t/>
            </a:r>
            <a:br>
              <a:rPr lang="nl-NL" dirty="0"/>
            </a:br>
            <a:r>
              <a:rPr lang="nl-NL" dirty="0"/>
              <a:t/>
            </a:r>
            <a:br>
              <a:rPr lang="nl-NL" dirty="0"/>
            </a:br>
            <a:r>
              <a:rPr lang="nl-NL" sz="1200" b="0" i="0" kern="1200" dirty="0">
                <a:solidFill>
                  <a:schemeClr val="tx1"/>
                </a:solidFill>
                <a:effectLst/>
                <a:latin typeface="+mn-lt"/>
                <a:ea typeface="+mn-ea"/>
                <a:cs typeface="+mn-cs"/>
              </a:rPr>
              <a:t>Mensen met een genetische aanleg tot obesitas komen gemakkelijker aan als ze veel eten en weinig bewegen. Ook is het voor hen mogelijk moeilijker om dit gewicht weer kwijt te raken. Voor mensen met een genetische aanleg is de </a:t>
            </a:r>
            <a:r>
              <a:rPr lang="nl-NL" sz="1200" b="0" i="0" kern="1200" dirty="0" err="1">
                <a:solidFill>
                  <a:schemeClr val="tx1"/>
                </a:solidFill>
                <a:effectLst/>
                <a:latin typeface="+mn-lt"/>
                <a:ea typeface="+mn-ea"/>
                <a:cs typeface="+mn-cs"/>
              </a:rPr>
              <a:t>obesogene</a:t>
            </a:r>
            <a:r>
              <a:rPr lang="nl-NL" sz="1200" b="0" i="0" kern="1200" dirty="0">
                <a:solidFill>
                  <a:schemeClr val="tx1"/>
                </a:solidFill>
                <a:effectLst/>
                <a:latin typeface="+mn-lt"/>
                <a:ea typeface="+mn-ea"/>
                <a:cs typeface="+mn-cs"/>
              </a:rPr>
              <a:t> omgeving extra belastend. Maar ook voor hen geldt: gezond eten en voldoende bewegen zijn de belangrijkste basis voor een gezond gewicht.</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Stress:</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De mogelijke relatie tussen stress en gewichtstoename kan gedeeltelijk worden verklaard door een verhoogde productie van het hormoon cortisol wat samengaat met vetopslag in de buik (abdominale obesitas) en veranderde voedselvoorkeuren (meer zin in ongezonde keuzes, zoals vet- en suikerrijk voedsel).</a:t>
            </a:r>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12</a:t>
            </a:fld>
            <a:endParaRPr lang="nl-NL"/>
          </a:p>
        </p:txBody>
      </p:sp>
    </p:spTree>
    <p:extLst>
      <p:ext uri="{BB962C8B-B14F-4D97-AF65-F5344CB8AC3E}">
        <p14:creationId xmlns:p14="http://schemas.microsoft.com/office/powerpoint/2010/main" val="137838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13</a:t>
            </a:fld>
            <a:endParaRPr lang="nl-NL"/>
          </a:p>
        </p:txBody>
      </p:sp>
    </p:spTree>
    <p:extLst>
      <p:ext uri="{BB962C8B-B14F-4D97-AF65-F5344CB8AC3E}">
        <p14:creationId xmlns:p14="http://schemas.microsoft.com/office/powerpoint/2010/main" val="90910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vinden jullie?</a:t>
            </a:r>
            <a:r>
              <a:rPr lang="nl-NL" baseline="0" dirty="0"/>
              <a:t> Vertonen kinderen hier kritisch eetgedrag of niet</a:t>
            </a:r>
            <a:r>
              <a:rPr lang="nl-NL" baseline="0" dirty="0" smtClean="0"/>
              <a:t>?</a:t>
            </a:r>
          </a:p>
          <a:p>
            <a:endParaRPr lang="nl-NL" baseline="0" dirty="0" smtClean="0"/>
          </a:p>
          <a:p>
            <a:r>
              <a:rPr lang="nl-NL" baseline="0" dirty="0" smtClean="0"/>
              <a:t>Onder kritisch eetgedrag wordt verstaan dat een kind voor een langere periode kieskeurig is met betrekking tot bepaalde maaltijden of producten. Kinderen kunnen bijvoorbeeld een afkeer hebben tegen een bepaalde structuur of smaak. Vaak heeft dit ook te maken met bepaalde fases waar het kind in zich bevindt, zoals de nee-fase. Het is hierbij vooral belangrijk om te realiseren dat tijdens deze fases of bij moeilijk eetgedrag er meer geduld vereist is. Ook is het belangrijk dat kinderen niet worden gedwongen, dit kan namelijk hun afkeer voor eten vergroten. De taak van de ouder is dat hij/zij bepaalt wanneer er wordt gegeten</a:t>
            </a:r>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17</a:t>
            </a:fld>
            <a:endParaRPr lang="nl-NL"/>
          </a:p>
        </p:txBody>
      </p:sp>
    </p:spTree>
    <p:extLst>
      <p:ext uri="{BB962C8B-B14F-4D97-AF65-F5344CB8AC3E}">
        <p14:creationId xmlns:p14="http://schemas.microsoft.com/office/powerpoint/2010/main" val="37587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Onder kritisch eetgedrag wordt verstaan dat er een kind voor een langere periode kieskeurig is met betrekking tot bepaalde maaltijden of producten. Kinderen kunnen bijvoorbeeld een afkeer hebben tegen een bepaalde structuur of smaak. Vaak heeft dit ook te maken met bepaalde fases waar het kind in zich bevindt, zoals de nee-fase. Het is hierbij vooral belangrijk om te realiseren dat tijdens deze fases of bij moeilijk eetgedrag er meer geduld vereist is. Ook is het belangrijk dat kinderen niet worden gedwongen, dit kan namelijk hun afkeer voor eten vergroten. De taak van de ouder is dat hij/zij bepaalt wanneer en wat er wordt gegeten en kind bepaalt hoeveel.  Laat uw kind kiezen tussen bijvoorbeeld 2 producten, zoals een stuk komkommer of fruit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2B6727F-DA52-4078-9215-34C424F7B1DD}" type="slidenum">
              <a:rPr lang="nl-NL" smtClean="0"/>
              <a:t>18</a:t>
            </a:fld>
            <a:endParaRPr lang="nl-NL"/>
          </a:p>
        </p:txBody>
      </p:sp>
    </p:spTree>
    <p:extLst>
      <p:ext uri="{BB962C8B-B14F-4D97-AF65-F5344CB8AC3E}">
        <p14:creationId xmlns:p14="http://schemas.microsoft.com/office/powerpoint/2010/main" val="135391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l-NL"/>
              <a:t>Klik om de stijl te bewerken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E3CF4F8-97DF-440B-93AE-47B9F4C3CB29}" type="datetimeFigureOut">
              <a:rPr lang="nl-NL" smtClean="0"/>
              <a:t>14-3-2025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843F0-7475-4B09-B10E-62EDE8BBF676}" type="slidenum">
              <a:rPr lang="nl-NL" smtClean="0"/>
              <a:t>‹nr.›</a:t>
            </a:fld>
            <a:endParaRPr lang="nl-NL"/>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E3CF4F8-97DF-440B-93AE-47B9F4C3CB29}" type="datetimeFigureOut">
              <a:rPr lang="nl-NL" smtClean="0"/>
              <a:t>14-3-2025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nl-NL"/>
              <a:t>Klik om de stijl te bewerken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E3CF4F8-97DF-440B-93AE-47B9F4C3CB29}" type="datetimeFigureOut">
              <a:rPr lang="nl-NL" smtClean="0"/>
              <a:t>14-3-2025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9E3CF4F8-97DF-440B-93AE-47B9F4C3CB29}" type="datetimeFigureOut">
              <a:rPr lang="nl-NL" smtClean="0"/>
              <a:t>14-3-2025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nl-NL"/>
              <a:t>Klik om de stijl te bewerken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E3CF4F8-97DF-440B-93AE-47B9F4C3CB29}" type="datetimeFigureOut">
              <a:rPr lang="nl-NL" smtClean="0"/>
              <a:t>14-3-2025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843F0-7475-4B09-B10E-62EDE8BBF676}" type="slidenum">
              <a:rPr lang="nl-NL" smtClean="0"/>
              <a:t>‹nr.›</a:t>
            </a:fld>
            <a:endParaRPr lang="nl-NL"/>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E3CF4F8-97DF-440B-93AE-47B9F4C3CB29}" type="datetimeFigureOut">
              <a:rPr lang="nl-NL" smtClean="0"/>
              <a:t>14-3-2025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E3CF4F8-97DF-440B-93AE-47B9F4C3CB29}" type="datetimeFigureOut">
              <a:rPr lang="nl-NL" smtClean="0"/>
              <a:t>14-3-2025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6A843F0-7475-4B09-B10E-62EDE8BBF676}" type="slidenum">
              <a:rPr lang="nl-NL" smtClean="0"/>
              <a:t>‹nr.›</a:t>
            </a:fld>
            <a:endParaRPr lang="nl-NL"/>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9E3CF4F8-97DF-440B-93AE-47B9F4C3CB29}" type="datetimeFigureOut">
              <a:rPr lang="nl-NL" smtClean="0"/>
              <a:t>14-3-2025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F4F8-97DF-440B-93AE-47B9F4C3CB29}" type="datetimeFigureOut">
              <a:rPr lang="nl-NL" smtClean="0"/>
              <a:t>14-3-2025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E3CF4F8-97DF-440B-93AE-47B9F4C3CB29}" type="datetimeFigureOut">
              <a:rPr lang="nl-NL" smtClean="0"/>
              <a:t>14-3-2025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843F0-7475-4B09-B10E-62EDE8BBF676}" type="slidenum">
              <a:rPr lang="nl-NL" smtClean="0"/>
              <a:t>‹nr.›</a:t>
            </a:fld>
            <a:endParaRPr lang="nl-NL"/>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E3CF4F8-97DF-440B-93AE-47B9F4C3CB29}" type="datetimeFigureOut">
              <a:rPr lang="nl-NL" smtClean="0"/>
              <a:t>14-3-2025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843F0-7475-4B09-B10E-62EDE8BBF67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E3CF4F8-97DF-440B-93AE-47B9F4C3CB29}" type="datetimeFigureOut">
              <a:rPr lang="nl-NL" smtClean="0"/>
              <a:t>14-3-2025</a:t>
            </a:fld>
            <a:endParaRPr lang="nl-NL"/>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nl-NL"/>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6A843F0-7475-4B09-B10E-62EDE8BBF67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EgRzuhWzlgU" TargetMode="External"/><Relationship Id="rId5" Type="http://schemas.openxmlformats.org/officeDocument/2006/relationships/image" Target="../media/image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1" y="404665"/>
            <a:ext cx="3168352" cy="158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Administrator\Desktop\16418323858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759746"/>
            <a:ext cx="6623479" cy="4752528"/>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100849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solidFill>
                  <a:schemeClr val="accent1"/>
                </a:solidFill>
              </a:rPr>
              <a:t>Overgewicht en Obesitas</a:t>
            </a:r>
            <a:endParaRPr lang="nl-NL" dirty="0">
              <a:solidFill>
                <a:schemeClr val="accent1"/>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sz="1600" dirty="0"/>
              <a:t>Bij overgewicht en obesitas (ernstig overgewicht) is er te veel overtollig vet in het lichaam opgeslagen. Kinderen met overgewicht lopen meer gezondheidsrisico’s dan kinderen met een gezond gewicht. Overgewicht is een risico voor obesitas. De waarde waarbij sprake is van overgewicht bij kinderen verschilt per geslacht en leeftijd.</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600" dirty="0"/>
              <a:t>Obesitas, ook wel ernstig overgewicht genoemd, is een chronische ziekte waarbij een zodanig overmatige vetstapeling in het lichaam bestaat dat dit aanleiding geeft tot gezondheidsrisico’s. Ziekten gerelateerd aan overgewicht en obesitas zijn diabetes type 2 (suikerziekte), hoge bloeddruk, galstenen, hart- en vaatziekten, rug- en gewrichtsklachten, slaapapneu en bepaalde soorten kanker.</a:t>
            </a:r>
          </a:p>
          <a:p>
            <a:pPr marL="0" indent="0">
              <a:buNone/>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694960"/>
            <a:ext cx="3221835" cy="224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49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000" dirty="0"/>
              <a:t>Het is van belang om overgewicht te voorkomen en daar kun je het beste zo jong mogelijk mee beginnen. In de eerste plaats omdat overgewicht op jonge leeftijd gerelateerd is aan overgewicht op volwassen leeftijd. </a:t>
            </a:r>
            <a:br>
              <a:rPr lang="nl-NL" sz="2000" dirty="0"/>
            </a:br>
            <a:r>
              <a:rPr lang="nl-NL" sz="2000" dirty="0"/>
              <a:t/>
            </a:r>
            <a:br>
              <a:rPr lang="nl-NL" sz="2000" dirty="0"/>
            </a:br>
            <a:r>
              <a:rPr lang="nl-NL" sz="2000" b="1" dirty="0"/>
              <a:t>Nú ingrijpen voorkomt problemen later. </a:t>
            </a:r>
            <a:r>
              <a:rPr lang="nl-NL" sz="2000" dirty="0"/>
              <a:t/>
            </a:r>
            <a:br>
              <a:rPr lang="nl-NL" sz="2000" dirty="0"/>
            </a:br>
            <a:r>
              <a:rPr lang="nl-NL" sz="2000" dirty="0"/>
              <a:t/>
            </a:r>
            <a:br>
              <a:rPr lang="nl-NL" sz="2000" dirty="0"/>
            </a:br>
            <a:r>
              <a:rPr lang="nl-NL" sz="2000" dirty="0"/>
              <a:t>Maar ook omdat het eenvoudiger is om kinderen goede leef- en eetgewoontes aan te leren dan om volwassenen verkeerde leef- en eetgewoontes af te leren. </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46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solidFill>
                  <a:schemeClr val="accent1"/>
                </a:solidFill>
              </a:rPr>
              <a:t>Ontstaan van overgewicht &amp; obesitas</a:t>
            </a:r>
          </a:p>
        </p:txBody>
      </p:sp>
      <p:sp>
        <p:nvSpPr>
          <p:cNvPr id="3" name="Tijdelijke aanduiding voor inhoud 2"/>
          <p:cNvSpPr>
            <a:spLocks noGrp="1"/>
          </p:cNvSpPr>
          <p:nvPr>
            <p:ph idx="1"/>
          </p:nvPr>
        </p:nvSpPr>
        <p:spPr/>
        <p:txBody>
          <a:bodyPr>
            <a:normAutofit/>
          </a:bodyPr>
          <a:lstStyle/>
          <a:p>
            <a:r>
              <a:rPr lang="nl-NL" sz="2000" dirty="0"/>
              <a:t>Hoge energie inname (hoge energiedichtheid)</a:t>
            </a:r>
            <a:br>
              <a:rPr lang="nl-NL" sz="2000" dirty="0"/>
            </a:br>
            <a:r>
              <a:rPr lang="nl-NL" sz="2000" dirty="0"/>
              <a:t>- Te veel tussendoortjes (snoepen en snacken)</a:t>
            </a:r>
            <a:br>
              <a:rPr lang="nl-NL" sz="2000" dirty="0"/>
            </a:br>
            <a:r>
              <a:rPr lang="nl-NL" sz="2000" dirty="0"/>
              <a:t>- Te veel suikerhoudende dranken</a:t>
            </a:r>
            <a:br>
              <a:rPr lang="nl-NL" sz="2000" dirty="0"/>
            </a:br>
            <a:r>
              <a:rPr lang="nl-NL" sz="2000" dirty="0"/>
              <a:t>- Grote porties</a:t>
            </a:r>
          </a:p>
          <a:p>
            <a:r>
              <a:rPr lang="nl-NL" sz="2000" dirty="0"/>
              <a:t>Onregelmatig voedingspatroon</a:t>
            </a:r>
          </a:p>
          <a:p>
            <a:r>
              <a:rPr lang="nl-NL" sz="2000" dirty="0"/>
              <a:t>Eenzijdig voedingspatroon (ondervoeding)</a:t>
            </a:r>
          </a:p>
          <a:p>
            <a:r>
              <a:rPr lang="nl-NL" sz="2000" dirty="0"/>
              <a:t>Minder beweging en sport</a:t>
            </a:r>
          </a:p>
          <a:p>
            <a:r>
              <a:rPr lang="nl-NL" sz="2000" dirty="0"/>
              <a:t>Mentale problemen</a:t>
            </a:r>
          </a:p>
          <a:p>
            <a:r>
              <a:rPr lang="nl-NL" sz="2000" dirty="0"/>
              <a:t>Onvoldoende slaap</a:t>
            </a:r>
          </a:p>
          <a:p>
            <a:r>
              <a:rPr lang="nl-NL" sz="2000" dirty="0"/>
              <a:t>Stress</a:t>
            </a:r>
          </a:p>
          <a:p>
            <a:r>
              <a:rPr lang="nl-NL" sz="2000" dirty="0"/>
              <a:t>Genetische invloed (?)</a:t>
            </a:r>
            <a:r>
              <a:rPr lang="nl-NL" dirty="0"/>
              <a:t/>
            </a:r>
            <a:br>
              <a:rPr lang="nl-NL" dirty="0"/>
            </a:br>
            <a:endParaRPr lang="nl-NL"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5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solidFill>
                  <a:schemeClr val="accent1"/>
                </a:solidFill>
              </a:rPr>
              <a:t>Het groeiende kind</a:t>
            </a:r>
          </a:p>
        </p:txBody>
      </p:sp>
      <p:sp>
        <p:nvSpPr>
          <p:cNvPr id="3" name="Tijdelijke aanduiding voor inhoud 2"/>
          <p:cNvSpPr>
            <a:spLocks noGrp="1"/>
          </p:cNvSpPr>
          <p:nvPr>
            <p:ph idx="1"/>
          </p:nvPr>
        </p:nvSpPr>
        <p:spPr/>
        <p:txBody>
          <a:bodyPr/>
          <a:lstStyle/>
          <a:p>
            <a:r>
              <a:rPr lang="nl-NL" dirty="0"/>
              <a:t>Ondergewicht</a:t>
            </a:r>
            <a:br>
              <a:rPr lang="nl-NL" dirty="0"/>
            </a:br>
            <a:r>
              <a:rPr lang="nl-NL" sz="1600" dirty="0"/>
              <a:t>Wanneer een kind goed groeit en genoeg energie heeft, is er vaak niets aan de hand. Het is belangrijk om hulp te zoeken wanneer je kind </a:t>
            </a:r>
            <a:r>
              <a:rPr lang="nl-NL" sz="1600" dirty="0">
                <a:solidFill>
                  <a:schemeClr val="accent1"/>
                </a:solidFill>
              </a:rPr>
              <a:t>ernstig ondergewicht</a:t>
            </a:r>
            <a:r>
              <a:rPr lang="nl-NL" sz="1600" dirty="0"/>
              <a:t> heeft, niet goed groeit, te weinig energie heeft of is afgevallen. </a:t>
            </a:r>
            <a:r>
              <a:rPr lang="nl-NL" dirty="0"/>
              <a:t/>
            </a:r>
            <a:br>
              <a:rPr lang="nl-NL" dirty="0"/>
            </a:br>
            <a:endParaRPr lang="nl-NL" dirty="0"/>
          </a:p>
          <a:p>
            <a:r>
              <a:rPr lang="nl-NL" dirty="0"/>
              <a:t>Overgewicht &amp; Obesitas</a:t>
            </a:r>
            <a:br>
              <a:rPr lang="nl-NL" dirty="0"/>
            </a:br>
            <a:r>
              <a:rPr lang="nl-NL" sz="1600" dirty="0"/>
              <a:t>Wanneer een kind overgewicht of ernstig overgewicht (obesitas) heeft is het belangrijk om niet </a:t>
            </a:r>
            <a:r>
              <a:rPr lang="nl-NL" sz="1600" dirty="0">
                <a:solidFill>
                  <a:schemeClr val="accent1"/>
                </a:solidFill>
              </a:rPr>
              <a:t>zelf</a:t>
            </a:r>
            <a:r>
              <a:rPr lang="nl-NL" sz="1600" dirty="0"/>
              <a:t> aan de slag te gaan met afvallen. Daarbij is gewichtsverlies niet altijd wenselijk en is het stabiel houden van het lichaamsgewicht soms voldoende.</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14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A723056-2B38-5BD7-9B35-AD08463B6A6A}"/>
              </a:ext>
            </a:extLst>
          </p:cNvPr>
          <p:cNvSpPr>
            <a:spLocks noGrp="1"/>
          </p:cNvSpPr>
          <p:nvPr>
            <p:ph type="title"/>
          </p:nvPr>
        </p:nvSpPr>
        <p:spPr/>
        <p:txBody>
          <a:bodyPr>
            <a:normAutofit/>
          </a:bodyPr>
          <a:lstStyle/>
          <a:p>
            <a:pPr algn="ctr"/>
            <a:r>
              <a:rPr lang="nl-NL" sz="2800" dirty="0">
                <a:solidFill>
                  <a:schemeClr val="accent1"/>
                </a:solidFill>
              </a:rPr>
              <a:t>Moeilijke eters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541091"/>
            <a:ext cx="2200650" cy="14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oe ga je om met moeilijke e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905" y="1428733"/>
            <a:ext cx="2453343" cy="168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9022" b="8536"/>
          <a:stretch/>
        </p:blipFill>
        <p:spPr bwMode="auto">
          <a:xfrm>
            <a:off x="0" y="3645024"/>
            <a:ext cx="9136404" cy="330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920650" y="3212975"/>
            <a:ext cx="5295104" cy="646331"/>
          </a:xfrm>
          <a:prstGeom prst="rect">
            <a:avLst/>
          </a:prstGeom>
          <a:noFill/>
        </p:spPr>
        <p:txBody>
          <a:bodyPr wrap="none" rtlCol="0">
            <a:spAutoFit/>
          </a:bodyPr>
          <a:lstStyle/>
          <a:p>
            <a:r>
              <a:rPr lang="nl-NL" dirty="0">
                <a:hlinkClick r:id="rId6"/>
              </a:rPr>
              <a:t>https://www.youtube.com/watch?v=EgRzuhWzlgU</a:t>
            </a:r>
            <a:endParaRPr lang="nl-NL" dirty="0"/>
          </a:p>
          <a:p>
            <a:endParaRPr lang="nl-NL" dirty="0"/>
          </a:p>
        </p:txBody>
      </p:sp>
    </p:spTree>
    <p:extLst>
      <p:ext uri="{BB962C8B-B14F-4D97-AF65-F5344CB8AC3E}">
        <p14:creationId xmlns:p14="http://schemas.microsoft.com/office/powerpoint/2010/main" val="113758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4248472" cy="990600"/>
          </a:xfrm>
        </p:spPr>
        <p:txBody>
          <a:bodyPr>
            <a:normAutofit/>
          </a:bodyPr>
          <a:lstStyle/>
          <a:p>
            <a:r>
              <a:rPr lang="nl-NL" sz="2400" dirty="0">
                <a:solidFill>
                  <a:schemeClr val="accent1"/>
                </a:solidFill>
              </a:rPr>
              <a:t>Adviezen bij moeilijk eetgedrag</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385684164"/>
              </p:ext>
            </p:extLst>
          </p:nvPr>
        </p:nvGraphicFramePr>
        <p:xfrm>
          <a:off x="634413" y="1196752"/>
          <a:ext cx="7776864" cy="5407756"/>
        </p:xfrm>
        <a:graphic>
          <a:graphicData uri="http://schemas.openxmlformats.org/drawingml/2006/table">
            <a:tbl>
              <a:tblPr firstRow="1" bandRow="1">
                <a:tableStyleId>{5C22544A-7EE6-4342-B048-85BDC9FD1C3A}</a:tableStyleId>
              </a:tblPr>
              <a:tblGrid>
                <a:gridCol w="7776864">
                  <a:extLst>
                    <a:ext uri="{9D8B030D-6E8A-4147-A177-3AD203B41FA5}">
                      <a16:colId xmlns="" xmlns:a16="http://schemas.microsoft.com/office/drawing/2014/main" val="20000"/>
                    </a:ext>
                  </a:extLst>
                </a:gridCol>
              </a:tblGrid>
              <a:tr h="521420">
                <a:tc>
                  <a:txBody>
                    <a:bodyPr/>
                    <a:lstStyle/>
                    <a:p>
                      <a:r>
                        <a:rPr lang="nl-NL" sz="1400" dirty="0"/>
                        <a:t>Wat kan ik doen?</a:t>
                      </a:r>
                    </a:p>
                  </a:txBody>
                  <a:tcPr/>
                </a:tc>
                <a:extLst>
                  <a:ext uri="{0D108BD9-81ED-4DB2-BD59-A6C34878D82A}">
                    <a16:rowId xmlns="" xmlns:a16="http://schemas.microsoft.com/office/drawing/2014/main" val="10000"/>
                  </a:ext>
                </a:extLst>
              </a:tr>
              <a:tr h="305396">
                <a:tc>
                  <a:txBody>
                    <a:bodyPr/>
                    <a:lstStyle/>
                    <a:p>
                      <a:r>
                        <a:rPr lang="nl-NL" sz="1100" dirty="0"/>
                        <a:t>Zorg voor een ontspannen sfeer</a:t>
                      </a:r>
                      <a:r>
                        <a:rPr lang="nl-NL" sz="1100" baseline="0" dirty="0"/>
                        <a:t> en creëer voldoende tijd en rust om te kunnen eten</a:t>
                      </a:r>
                      <a:endParaRPr lang="nl-NL" sz="1100" dirty="0"/>
                    </a:p>
                  </a:txBody>
                  <a:tcPr/>
                </a:tc>
                <a:extLst>
                  <a:ext uri="{0D108BD9-81ED-4DB2-BD59-A6C34878D82A}">
                    <a16:rowId xmlns="" xmlns:a16="http://schemas.microsoft.com/office/drawing/2014/main" val="10001"/>
                  </a:ext>
                </a:extLst>
              </a:tr>
              <a:tr h="305396">
                <a:tc>
                  <a:txBody>
                    <a:bodyPr/>
                    <a:lstStyle/>
                    <a:p>
                      <a:r>
                        <a:rPr lang="nl-NL" sz="1100" dirty="0"/>
                        <a:t>Creëer</a:t>
                      </a:r>
                      <a:r>
                        <a:rPr lang="nl-NL" sz="1100" baseline="0" dirty="0"/>
                        <a:t> vaste momenten voor de maaltijden</a:t>
                      </a:r>
                      <a:endParaRPr lang="nl-NL" sz="1100" dirty="0"/>
                    </a:p>
                  </a:txBody>
                  <a:tcPr/>
                </a:tc>
                <a:extLst>
                  <a:ext uri="{0D108BD9-81ED-4DB2-BD59-A6C34878D82A}">
                    <a16:rowId xmlns="" xmlns:a16="http://schemas.microsoft.com/office/drawing/2014/main" val="10002"/>
                  </a:ext>
                </a:extLst>
              </a:tr>
              <a:tr h="305396">
                <a:tc>
                  <a:txBody>
                    <a:bodyPr/>
                    <a:lstStyle/>
                    <a:p>
                      <a:r>
                        <a:rPr lang="nl-NL" sz="1100" dirty="0"/>
                        <a:t>Houd</a:t>
                      </a:r>
                      <a:r>
                        <a:rPr lang="nl-NL" sz="1100" baseline="0" dirty="0"/>
                        <a:t> vaste plekken aan tafel om te eten (vaste tafelopstelling)</a:t>
                      </a:r>
                      <a:endParaRPr lang="nl-NL" sz="1100" dirty="0"/>
                    </a:p>
                  </a:txBody>
                  <a:tcPr/>
                </a:tc>
                <a:extLst>
                  <a:ext uri="{0D108BD9-81ED-4DB2-BD59-A6C34878D82A}">
                    <a16:rowId xmlns="" xmlns:a16="http://schemas.microsoft.com/office/drawing/2014/main" val="10003"/>
                  </a:ext>
                </a:extLst>
              </a:tr>
              <a:tr h="305396">
                <a:tc>
                  <a:txBody>
                    <a:bodyPr/>
                    <a:lstStyle/>
                    <a:p>
                      <a:r>
                        <a:rPr lang="nl-NL" sz="1100" dirty="0"/>
                        <a:t>Eet samen (zien</a:t>
                      </a:r>
                      <a:r>
                        <a:rPr lang="nl-NL" sz="1100" baseline="0" dirty="0"/>
                        <a:t> eten is doen eten)</a:t>
                      </a:r>
                      <a:endParaRPr lang="nl-NL" sz="1100" dirty="0"/>
                    </a:p>
                  </a:txBody>
                  <a:tcPr/>
                </a:tc>
                <a:extLst>
                  <a:ext uri="{0D108BD9-81ED-4DB2-BD59-A6C34878D82A}">
                    <a16:rowId xmlns="" xmlns:a16="http://schemas.microsoft.com/office/drawing/2014/main" val="10004"/>
                  </a:ext>
                </a:extLst>
              </a:tr>
              <a:tr h="305396">
                <a:tc>
                  <a:txBody>
                    <a:bodyPr/>
                    <a:lstStyle/>
                    <a:p>
                      <a:r>
                        <a:rPr lang="nl-NL" sz="1100" dirty="0"/>
                        <a:t>Geef het goede voorbeeld / gezond inkoopbeleid</a:t>
                      </a:r>
                      <a:r>
                        <a:rPr lang="nl-NL" sz="1100" baseline="0" dirty="0"/>
                        <a:t> normaliseren</a:t>
                      </a:r>
                      <a:endParaRPr lang="nl-NL" sz="1100" dirty="0"/>
                    </a:p>
                  </a:txBody>
                  <a:tcPr/>
                </a:tc>
                <a:extLst>
                  <a:ext uri="{0D108BD9-81ED-4DB2-BD59-A6C34878D82A}">
                    <a16:rowId xmlns="" xmlns:a16="http://schemas.microsoft.com/office/drawing/2014/main" val="10005"/>
                  </a:ext>
                </a:extLst>
              </a:tr>
              <a:tr h="305396">
                <a:tc>
                  <a:txBody>
                    <a:bodyPr/>
                    <a:lstStyle/>
                    <a:p>
                      <a:r>
                        <a:rPr lang="nl-NL" sz="1100" dirty="0"/>
                        <a:t>Zorg voor een prikkelarme omgeving </a:t>
                      </a:r>
                    </a:p>
                  </a:txBody>
                  <a:tcPr/>
                </a:tc>
                <a:extLst>
                  <a:ext uri="{0D108BD9-81ED-4DB2-BD59-A6C34878D82A}">
                    <a16:rowId xmlns="" xmlns:a16="http://schemas.microsoft.com/office/drawing/2014/main" val="10006"/>
                  </a:ext>
                </a:extLst>
              </a:tr>
              <a:tr h="305396">
                <a:tc>
                  <a:txBody>
                    <a:bodyPr/>
                    <a:lstStyle/>
                    <a:p>
                      <a:r>
                        <a:rPr lang="nl-NL" sz="1100" dirty="0"/>
                        <a:t>Niet eten of</a:t>
                      </a:r>
                      <a:r>
                        <a:rPr lang="nl-NL" sz="1100" baseline="0" dirty="0"/>
                        <a:t> drinken in bed</a:t>
                      </a:r>
                      <a:endParaRPr lang="nl-NL" sz="1100" dirty="0"/>
                    </a:p>
                  </a:txBody>
                  <a:tcPr/>
                </a:tc>
                <a:extLst>
                  <a:ext uri="{0D108BD9-81ED-4DB2-BD59-A6C34878D82A}">
                    <a16:rowId xmlns="" xmlns:a16="http://schemas.microsoft.com/office/drawing/2014/main" val="10007"/>
                  </a:ext>
                </a:extLst>
              </a:tr>
              <a:tr h="305396">
                <a:tc>
                  <a:txBody>
                    <a:bodyPr/>
                    <a:lstStyle/>
                    <a:p>
                      <a:r>
                        <a:rPr lang="nl-NL" sz="1100" dirty="0"/>
                        <a:t>Voorkom grazen</a:t>
                      </a:r>
                    </a:p>
                  </a:txBody>
                  <a:tcPr/>
                </a:tc>
                <a:extLst>
                  <a:ext uri="{0D108BD9-81ED-4DB2-BD59-A6C34878D82A}">
                    <a16:rowId xmlns="" xmlns:a16="http://schemas.microsoft.com/office/drawing/2014/main" val="10008"/>
                  </a:ext>
                </a:extLst>
              </a:tr>
              <a:tr h="305396">
                <a:tc>
                  <a:txBody>
                    <a:bodyPr/>
                    <a:lstStyle/>
                    <a:p>
                      <a:r>
                        <a:rPr lang="nl-NL" sz="1100" dirty="0"/>
                        <a:t>Bij leeftijd passende</a:t>
                      </a:r>
                      <a:r>
                        <a:rPr lang="nl-NL" sz="1100" baseline="0" dirty="0"/>
                        <a:t> tafelregels</a:t>
                      </a:r>
                      <a:endParaRPr lang="nl-NL" sz="1100" dirty="0"/>
                    </a:p>
                  </a:txBody>
                  <a:tcPr/>
                </a:tc>
                <a:extLst>
                  <a:ext uri="{0D108BD9-81ED-4DB2-BD59-A6C34878D82A}">
                    <a16:rowId xmlns="" xmlns:a16="http://schemas.microsoft.com/office/drawing/2014/main" val="10009"/>
                  </a:ext>
                </a:extLst>
              </a:tr>
              <a:tr h="305396">
                <a:tc>
                  <a:txBody>
                    <a:bodyPr/>
                    <a:lstStyle/>
                    <a:p>
                      <a:r>
                        <a:rPr lang="nl-NL" sz="1100" dirty="0"/>
                        <a:t>Beide ouders op één</a:t>
                      </a:r>
                      <a:r>
                        <a:rPr lang="nl-NL" sz="1100" baseline="0" dirty="0"/>
                        <a:t> lijn (broers/zussen bemoeien niet)</a:t>
                      </a:r>
                      <a:endParaRPr lang="nl-NL" sz="1100" dirty="0"/>
                    </a:p>
                  </a:txBody>
                  <a:tcPr/>
                </a:tc>
                <a:extLst>
                  <a:ext uri="{0D108BD9-81ED-4DB2-BD59-A6C34878D82A}">
                    <a16:rowId xmlns="" xmlns:a16="http://schemas.microsoft.com/office/drawing/2014/main" val="10010"/>
                  </a:ext>
                </a:extLst>
              </a:tr>
              <a:tr h="305396">
                <a:tc>
                  <a:txBody>
                    <a:bodyPr/>
                    <a:lstStyle/>
                    <a:p>
                      <a:r>
                        <a:rPr lang="nl-NL" sz="1100" dirty="0"/>
                        <a:t>Opvoedstijl:</a:t>
                      </a:r>
                      <a:r>
                        <a:rPr lang="nl-NL" sz="1100" baseline="0" dirty="0"/>
                        <a:t> ruimte binnen de grenzen, ouders bepalen wat en wanneer er wordt gegeten, kinderen hoeveel</a:t>
                      </a:r>
                      <a:endParaRPr lang="nl-NL" sz="1100" dirty="0"/>
                    </a:p>
                  </a:txBody>
                  <a:tcPr/>
                </a:tc>
                <a:extLst>
                  <a:ext uri="{0D108BD9-81ED-4DB2-BD59-A6C34878D82A}">
                    <a16:rowId xmlns="" xmlns:a16="http://schemas.microsoft.com/office/drawing/2014/main" val="10011"/>
                  </a:ext>
                </a:extLst>
              </a:tr>
              <a:tr h="305396">
                <a:tc>
                  <a:txBody>
                    <a:bodyPr/>
                    <a:lstStyle/>
                    <a:p>
                      <a:r>
                        <a:rPr lang="nl-NL" sz="1100" dirty="0"/>
                        <a:t>Geef duidelijke</a:t>
                      </a:r>
                      <a:r>
                        <a:rPr lang="nl-NL" sz="1100" baseline="0" dirty="0"/>
                        <a:t> en positieve geformuleerde instructies</a:t>
                      </a:r>
                      <a:endParaRPr lang="nl-NL" sz="1100" dirty="0"/>
                    </a:p>
                  </a:txBody>
                  <a:tcPr/>
                </a:tc>
                <a:extLst>
                  <a:ext uri="{0D108BD9-81ED-4DB2-BD59-A6C34878D82A}">
                    <a16:rowId xmlns="" xmlns:a16="http://schemas.microsoft.com/office/drawing/2014/main" val="10012"/>
                  </a:ext>
                </a:extLst>
              </a:tr>
              <a:tr h="305396">
                <a:tc>
                  <a:txBody>
                    <a:bodyPr/>
                    <a:lstStyle/>
                    <a:p>
                      <a:r>
                        <a:rPr lang="nl-NL" sz="1100" dirty="0"/>
                        <a:t>Geen dwang</a:t>
                      </a:r>
                      <a:r>
                        <a:rPr lang="nl-NL" sz="1100" baseline="0" dirty="0"/>
                        <a:t> of overmatige controle (broers/zussen bemoeien niet)</a:t>
                      </a:r>
                      <a:endParaRPr lang="nl-NL" sz="1100" dirty="0"/>
                    </a:p>
                  </a:txBody>
                  <a:tcPr/>
                </a:tc>
                <a:extLst>
                  <a:ext uri="{0D108BD9-81ED-4DB2-BD59-A6C34878D82A}">
                    <a16:rowId xmlns="" xmlns:a16="http://schemas.microsoft.com/office/drawing/2014/main" val="10013"/>
                  </a:ext>
                </a:extLst>
              </a:tr>
              <a:tr h="305396">
                <a:tc>
                  <a:txBody>
                    <a:bodyPr/>
                    <a:lstStyle/>
                    <a:p>
                      <a:r>
                        <a:rPr lang="nl-NL" sz="1100" dirty="0"/>
                        <a:t>Neutral en zo mogelijk positieve</a:t>
                      </a:r>
                      <a:r>
                        <a:rPr lang="nl-NL" sz="1100" baseline="0" dirty="0"/>
                        <a:t> feedback geven</a:t>
                      </a:r>
                      <a:endParaRPr lang="nl-NL" sz="1100" dirty="0"/>
                    </a:p>
                  </a:txBody>
                  <a:tcPr/>
                </a:tc>
                <a:extLst>
                  <a:ext uri="{0D108BD9-81ED-4DB2-BD59-A6C34878D82A}">
                    <a16:rowId xmlns="" xmlns:a16="http://schemas.microsoft.com/office/drawing/2014/main" val="10014"/>
                  </a:ext>
                </a:extLst>
              </a:tr>
              <a:tr h="305396">
                <a:tc>
                  <a:txBody>
                    <a:bodyPr/>
                    <a:lstStyle/>
                    <a:p>
                      <a:r>
                        <a:rPr lang="nl-NL" sz="1100" dirty="0"/>
                        <a:t>Presenteer maaltijden uitnodigend en betrek kinderen bij</a:t>
                      </a:r>
                      <a:r>
                        <a:rPr lang="nl-NL" sz="1100" baseline="0" dirty="0"/>
                        <a:t> het voorbereiden</a:t>
                      </a:r>
                      <a:endParaRPr lang="nl-NL" sz="1100" dirty="0"/>
                    </a:p>
                  </a:txBody>
                  <a:tcPr/>
                </a:tc>
                <a:extLst>
                  <a:ext uri="{0D108BD9-81ED-4DB2-BD59-A6C34878D82A}">
                    <a16:rowId xmlns="" xmlns:a16="http://schemas.microsoft.com/office/drawing/2014/main" val="10015"/>
                  </a:ext>
                </a:extLst>
              </a:tr>
              <a:tr h="305396">
                <a:tc>
                  <a:txBody>
                    <a:bodyPr/>
                    <a:lstStyle/>
                    <a:p>
                      <a:r>
                        <a:rPr lang="nl-NL" sz="1100" dirty="0"/>
                        <a:t>Voorkom overwaardering van de maaltijd</a:t>
                      </a:r>
                    </a:p>
                  </a:txBody>
                  <a:tcPr/>
                </a:tc>
                <a:extLst>
                  <a:ext uri="{0D108BD9-81ED-4DB2-BD59-A6C34878D82A}">
                    <a16:rowId xmlns="" xmlns:a16="http://schemas.microsoft.com/office/drawing/2014/main" val="10016"/>
                  </a:ext>
                </a:extLst>
              </a:tr>
            </a:tbl>
          </a:graphicData>
        </a:graphic>
      </p:graphicFrame>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66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solidFill>
                  <a:schemeClr val="accent1"/>
                </a:solidFill>
              </a:rPr>
              <a:t>Praktische adviezen bij moeilijke eters: aanvulling</a:t>
            </a:r>
            <a:endParaRPr lang="nl-NL"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15414376"/>
              </p:ext>
            </p:extLst>
          </p:nvPr>
        </p:nvGraphicFramePr>
        <p:xfrm>
          <a:off x="539552" y="1772816"/>
          <a:ext cx="3456384" cy="2220245"/>
        </p:xfrm>
        <a:graphic>
          <a:graphicData uri="http://schemas.openxmlformats.org/drawingml/2006/table">
            <a:tbl>
              <a:tblPr firstRow="1" bandRow="1">
                <a:tableStyleId>{5C22544A-7EE6-4342-B048-85BDC9FD1C3A}</a:tableStyleId>
              </a:tblPr>
              <a:tblGrid>
                <a:gridCol w="3456384">
                  <a:extLst>
                    <a:ext uri="{9D8B030D-6E8A-4147-A177-3AD203B41FA5}">
                      <a16:colId xmlns="" xmlns:a16="http://schemas.microsoft.com/office/drawing/2014/main" val="20000"/>
                    </a:ext>
                  </a:extLst>
                </a:gridCol>
              </a:tblGrid>
              <a:tr h="444049">
                <a:tc>
                  <a:txBody>
                    <a:bodyPr/>
                    <a:lstStyle/>
                    <a:p>
                      <a:pPr algn="ctr"/>
                      <a:r>
                        <a:rPr lang="nl-NL" sz="1600" dirty="0"/>
                        <a:t>1 – 4 Jaar</a:t>
                      </a:r>
                    </a:p>
                  </a:txBody>
                  <a:tcPr/>
                </a:tc>
                <a:extLst>
                  <a:ext uri="{0D108BD9-81ED-4DB2-BD59-A6C34878D82A}">
                    <a16:rowId xmlns="" xmlns:a16="http://schemas.microsoft.com/office/drawing/2014/main" val="10000"/>
                  </a:ext>
                </a:extLst>
              </a:tr>
              <a:tr h="444049">
                <a:tc>
                  <a:txBody>
                    <a:bodyPr/>
                    <a:lstStyle/>
                    <a:p>
                      <a:r>
                        <a:rPr lang="nl-NL" sz="1100" dirty="0"/>
                        <a:t>Neem voldoende tijd</a:t>
                      </a:r>
                      <a:r>
                        <a:rPr lang="nl-NL" sz="1100" baseline="0" dirty="0"/>
                        <a:t> om te eten (20-30 minuten is voldoende)</a:t>
                      </a:r>
                      <a:endParaRPr lang="nl-NL" sz="1100" dirty="0"/>
                    </a:p>
                  </a:txBody>
                  <a:tcPr/>
                </a:tc>
                <a:extLst>
                  <a:ext uri="{0D108BD9-81ED-4DB2-BD59-A6C34878D82A}">
                    <a16:rowId xmlns="" xmlns:a16="http://schemas.microsoft.com/office/drawing/2014/main" val="10001"/>
                  </a:ext>
                </a:extLst>
              </a:tr>
              <a:tr h="444049">
                <a:tc>
                  <a:txBody>
                    <a:bodyPr/>
                    <a:lstStyle/>
                    <a:p>
                      <a:r>
                        <a:rPr lang="nl-NL" sz="1100" dirty="0"/>
                        <a:t>Kook GEEN aparte maaltijden</a:t>
                      </a:r>
                    </a:p>
                  </a:txBody>
                  <a:tcPr/>
                </a:tc>
                <a:extLst>
                  <a:ext uri="{0D108BD9-81ED-4DB2-BD59-A6C34878D82A}">
                    <a16:rowId xmlns="" xmlns:a16="http://schemas.microsoft.com/office/drawing/2014/main" val="10002"/>
                  </a:ext>
                </a:extLst>
              </a:tr>
              <a:tr h="444049">
                <a:tc>
                  <a:txBody>
                    <a:bodyPr/>
                    <a:lstStyle/>
                    <a:p>
                      <a:r>
                        <a:rPr lang="nl-NL" sz="1100" dirty="0"/>
                        <a:t>Niet apart laten eten</a:t>
                      </a:r>
                    </a:p>
                  </a:txBody>
                  <a:tcPr/>
                </a:tc>
                <a:extLst>
                  <a:ext uri="{0D108BD9-81ED-4DB2-BD59-A6C34878D82A}">
                    <a16:rowId xmlns="" xmlns:a16="http://schemas.microsoft.com/office/drawing/2014/main" val="10003"/>
                  </a:ext>
                </a:extLst>
              </a:tr>
              <a:tr h="444049">
                <a:tc>
                  <a:txBody>
                    <a:bodyPr/>
                    <a:lstStyle/>
                    <a:p>
                      <a:r>
                        <a:rPr lang="nl-NL" sz="1100" dirty="0"/>
                        <a:t>Wees</a:t>
                      </a:r>
                      <a:r>
                        <a:rPr lang="nl-NL" sz="1100" baseline="0" dirty="0"/>
                        <a:t> alert bij verandering gedrag (iets onder de leden hebben)</a:t>
                      </a:r>
                      <a:endParaRPr lang="nl-NL" sz="1100" dirty="0"/>
                    </a:p>
                  </a:txBody>
                  <a:tcPr/>
                </a:tc>
                <a:extLst>
                  <a:ext uri="{0D108BD9-81ED-4DB2-BD59-A6C34878D82A}">
                    <a16:rowId xmlns="" xmlns:a16="http://schemas.microsoft.com/office/drawing/2014/main" val="10004"/>
                  </a:ext>
                </a:extLst>
              </a:tr>
            </a:tbl>
          </a:graphicData>
        </a:graphic>
      </p:graphicFrame>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 6"/>
          <p:cNvGraphicFramePr>
            <a:graphicFrameLocks noGrp="1"/>
          </p:cNvGraphicFramePr>
          <p:nvPr>
            <p:extLst>
              <p:ext uri="{D42A27DB-BD31-4B8C-83A1-F6EECF244321}">
                <p14:modId xmlns:p14="http://schemas.microsoft.com/office/powerpoint/2010/main" val="3760351671"/>
              </p:ext>
            </p:extLst>
          </p:nvPr>
        </p:nvGraphicFramePr>
        <p:xfrm>
          <a:off x="4499194" y="1772816"/>
          <a:ext cx="3888432" cy="2224299"/>
        </p:xfrm>
        <a:graphic>
          <a:graphicData uri="http://schemas.openxmlformats.org/drawingml/2006/table">
            <a:tbl>
              <a:tblPr firstRow="1" bandRow="1">
                <a:tableStyleId>{5C22544A-7EE6-4342-B048-85BDC9FD1C3A}</a:tableStyleId>
              </a:tblPr>
              <a:tblGrid>
                <a:gridCol w="3888432">
                  <a:extLst>
                    <a:ext uri="{9D8B030D-6E8A-4147-A177-3AD203B41FA5}">
                      <a16:colId xmlns="" xmlns:a16="http://schemas.microsoft.com/office/drawing/2014/main" val="20000"/>
                    </a:ext>
                  </a:extLst>
                </a:gridCol>
              </a:tblGrid>
              <a:tr h="427593">
                <a:tc>
                  <a:txBody>
                    <a:bodyPr/>
                    <a:lstStyle/>
                    <a:p>
                      <a:pPr algn="ctr"/>
                      <a:r>
                        <a:rPr lang="nl-NL" sz="1600" dirty="0"/>
                        <a:t>5-19 jaar</a:t>
                      </a:r>
                    </a:p>
                  </a:txBody>
                  <a:tcPr/>
                </a:tc>
                <a:extLst>
                  <a:ext uri="{0D108BD9-81ED-4DB2-BD59-A6C34878D82A}">
                    <a16:rowId xmlns="" xmlns:a16="http://schemas.microsoft.com/office/drawing/2014/main" val="10000"/>
                  </a:ext>
                </a:extLst>
              </a:tr>
              <a:tr h="433533">
                <a:tc>
                  <a:txBody>
                    <a:bodyPr/>
                    <a:lstStyle/>
                    <a:p>
                      <a:r>
                        <a:rPr lang="nl-NL" sz="1100" dirty="0"/>
                        <a:t>Vermijd conflicten aan tafel</a:t>
                      </a:r>
                    </a:p>
                  </a:txBody>
                  <a:tcPr/>
                </a:tc>
                <a:extLst>
                  <a:ext uri="{0D108BD9-81ED-4DB2-BD59-A6C34878D82A}">
                    <a16:rowId xmlns="" xmlns:a16="http://schemas.microsoft.com/office/drawing/2014/main" val="10001"/>
                  </a:ext>
                </a:extLst>
              </a:tr>
              <a:tr h="433533">
                <a:tc>
                  <a:txBody>
                    <a:bodyPr/>
                    <a:lstStyle/>
                    <a:p>
                      <a:r>
                        <a:rPr lang="nl-NL" sz="1100" dirty="0"/>
                        <a:t>Aandacht voor:</a:t>
                      </a:r>
                      <a:br>
                        <a:rPr lang="nl-NL" sz="1100" dirty="0"/>
                      </a:br>
                      <a:r>
                        <a:rPr lang="nl-NL" sz="1100" dirty="0"/>
                        <a:t>- voeding en beweging</a:t>
                      </a:r>
                      <a:br>
                        <a:rPr lang="nl-NL" sz="1100" dirty="0"/>
                      </a:br>
                      <a:r>
                        <a:rPr lang="nl-NL" sz="1100" dirty="0"/>
                        <a:t>- verband eten en emoties</a:t>
                      </a:r>
                      <a:br>
                        <a:rPr lang="nl-NL" sz="1100" dirty="0"/>
                      </a:br>
                      <a:r>
                        <a:rPr lang="nl-NL" sz="1100" dirty="0"/>
                        <a:t>- lichaamsideaal</a:t>
                      </a:r>
                      <a:br>
                        <a:rPr lang="nl-NL" sz="1100" dirty="0"/>
                      </a:br>
                      <a:r>
                        <a:rPr lang="nl-NL" sz="1100" dirty="0"/>
                        <a:t>-</a:t>
                      </a:r>
                      <a:r>
                        <a:rPr lang="nl-NL" sz="1100" baseline="0" dirty="0"/>
                        <a:t> invloed reclame en sociale media</a:t>
                      </a:r>
                      <a:endParaRPr lang="nl-NL" sz="1100" dirty="0"/>
                    </a:p>
                  </a:txBody>
                  <a:tcPr/>
                </a:tc>
                <a:extLst>
                  <a:ext uri="{0D108BD9-81ED-4DB2-BD59-A6C34878D82A}">
                    <a16:rowId xmlns="" xmlns:a16="http://schemas.microsoft.com/office/drawing/2014/main" val="10002"/>
                  </a:ext>
                </a:extLst>
              </a:tr>
              <a:tr h="433533">
                <a:tc>
                  <a:txBody>
                    <a:bodyPr/>
                    <a:lstStyle/>
                    <a:p>
                      <a:r>
                        <a:rPr lang="nl-NL" sz="1100" dirty="0"/>
                        <a:t>Stimuleren</a:t>
                      </a:r>
                      <a:r>
                        <a:rPr lang="nl-NL" sz="1100" baseline="0" dirty="0"/>
                        <a:t> zelfvertrouwen voor een positieve lichaamsbeleving</a:t>
                      </a:r>
                      <a:endParaRPr lang="nl-NL" sz="11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4485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400" dirty="0">
                <a:solidFill>
                  <a:schemeClr val="accent1"/>
                </a:solidFill>
              </a:rPr>
              <a:t>Vertoont mijn kind moeilijk eetgedrag?</a:t>
            </a:r>
            <a:br>
              <a:rPr lang="nl-NL" sz="2400" dirty="0">
                <a:solidFill>
                  <a:schemeClr val="accent1"/>
                </a:solidFill>
              </a:rPr>
            </a:br>
            <a:r>
              <a:rPr lang="nl-NL" sz="1600" i="1" dirty="0">
                <a:solidFill>
                  <a:schemeClr val="accent1"/>
                </a:solidFill>
              </a:rPr>
              <a:t>Wanneer is er professionele hulp  nodig? </a:t>
            </a:r>
            <a:endParaRPr lang="nl-NL" sz="2400" i="1" dirty="0">
              <a:solidFill>
                <a:schemeClr val="accent1"/>
              </a:solidFill>
            </a:endParaRPr>
          </a:p>
        </p:txBody>
      </p:sp>
      <p:sp>
        <p:nvSpPr>
          <p:cNvPr id="3" name="Tijdelijke aanduiding voor inhoud 2"/>
          <p:cNvSpPr>
            <a:spLocks noGrp="1"/>
          </p:cNvSpPr>
          <p:nvPr>
            <p:ph idx="1"/>
          </p:nvPr>
        </p:nvSpPr>
        <p:spPr/>
        <p:txBody>
          <a:bodyPr/>
          <a:lstStyle/>
          <a:p>
            <a:r>
              <a:rPr lang="nl-NL" dirty="0"/>
              <a:t>Mijn kind eet nooit groente</a:t>
            </a:r>
          </a:p>
          <a:p>
            <a:r>
              <a:rPr lang="nl-NL" dirty="0"/>
              <a:t>Mijn kind eet kleine porties</a:t>
            </a:r>
          </a:p>
          <a:p>
            <a:r>
              <a:rPr lang="nl-NL" dirty="0"/>
              <a:t>Er is weinig mogelijkheid voor variatie in voeding</a:t>
            </a:r>
          </a:p>
          <a:p>
            <a:r>
              <a:rPr lang="nl-NL" dirty="0"/>
              <a:t>Mijn kind eet wel fruit, maar wilt absoluut geen sinaasappel eten</a:t>
            </a:r>
          </a:p>
          <a:p>
            <a:r>
              <a:rPr lang="nl-NL" dirty="0"/>
              <a:t>Wij zitten nooit zonder strijd aan tafel</a:t>
            </a:r>
          </a:p>
          <a:p>
            <a:r>
              <a:rPr lang="nl-NL" dirty="0"/>
              <a:t>Mijn kind wilt geen ‘nieuwe’ producten proeven</a:t>
            </a:r>
          </a:p>
          <a:p>
            <a:r>
              <a:rPr lang="nl-NL" dirty="0"/>
              <a:t>Mijn kind heeft als baby veel groente en fruit gegeten en doet dat nu ineens niet meer!</a:t>
            </a:r>
          </a:p>
          <a:p>
            <a:r>
              <a:rPr lang="nl-NL" dirty="0"/>
              <a:t>Mijn kind eet alleen als hij/zij een filmpje er bij mag kijken</a:t>
            </a:r>
          </a:p>
          <a:p>
            <a:r>
              <a:rPr lang="nl-NL" dirty="0"/>
              <a:t>Mijn kind heeft weinig interesse in eten</a:t>
            </a:r>
          </a:p>
          <a:p>
            <a:endParaRPr lang="nl-NL" dirty="0"/>
          </a:p>
          <a:p>
            <a:endParaRPr lang="nl-NL" dirty="0"/>
          </a:p>
        </p:txBody>
      </p:sp>
    </p:spTree>
    <p:extLst>
      <p:ext uri="{BB962C8B-B14F-4D97-AF65-F5344CB8AC3E}">
        <p14:creationId xmlns:p14="http://schemas.microsoft.com/office/powerpoint/2010/main" val="299909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bij kritisch eetgedrag</a:t>
            </a:r>
            <a:endParaRPr lang="nl-NL" dirty="0"/>
          </a:p>
        </p:txBody>
      </p:sp>
      <p:sp>
        <p:nvSpPr>
          <p:cNvPr id="3" name="Tijdelijke aanduiding voor inhoud 2"/>
          <p:cNvSpPr>
            <a:spLocks noGrp="1"/>
          </p:cNvSpPr>
          <p:nvPr>
            <p:ph idx="1"/>
          </p:nvPr>
        </p:nvSpPr>
        <p:spPr/>
        <p:txBody>
          <a:bodyPr/>
          <a:lstStyle/>
          <a:p>
            <a:r>
              <a:rPr lang="nl-NL" sz="2200" dirty="0" smtClean="0"/>
              <a:t>Langere periode kieskeurig of afkeer tegen bepaalde producten/structuren/smaken</a:t>
            </a:r>
          </a:p>
          <a:p>
            <a:r>
              <a:rPr lang="nl-NL" sz="2200" dirty="0" smtClean="0"/>
              <a:t>Vaak een fase (nee-fase)</a:t>
            </a:r>
          </a:p>
          <a:p>
            <a:r>
              <a:rPr lang="nl-NL" sz="2200" dirty="0" smtClean="0"/>
              <a:t>Heb geduld</a:t>
            </a:r>
          </a:p>
          <a:p>
            <a:r>
              <a:rPr lang="nl-NL" sz="2200" dirty="0" smtClean="0"/>
              <a:t>Niet dwingen</a:t>
            </a:r>
          </a:p>
          <a:p>
            <a:r>
              <a:rPr lang="nl-NL" sz="2200" dirty="0" smtClean="0"/>
              <a:t>Ouder bepaalt </a:t>
            </a:r>
            <a:r>
              <a:rPr lang="nl-NL" sz="2200" b="1" dirty="0" smtClean="0"/>
              <a:t>wat </a:t>
            </a:r>
            <a:r>
              <a:rPr lang="nl-NL" sz="2200" dirty="0" smtClean="0"/>
              <a:t>en</a:t>
            </a:r>
            <a:r>
              <a:rPr lang="nl-NL" sz="2200" b="1" dirty="0" smtClean="0"/>
              <a:t> wanneer </a:t>
            </a:r>
            <a:r>
              <a:rPr lang="nl-NL" sz="2200" dirty="0" smtClean="0"/>
              <a:t>er gegeten wordt, kind bepaald </a:t>
            </a:r>
            <a:r>
              <a:rPr lang="nl-NL" sz="2200" b="1" dirty="0" smtClean="0"/>
              <a:t>hoeveel</a:t>
            </a:r>
          </a:p>
          <a:p>
            <a:r>
              <a:rPr lang="nl-NL" sz="2200" dirty="0" smtClean="0"/>
              <a:t>Blijf aanbieden (minstens 10-15x)</a:t>
            </a:r>
          </a:p>
          <a:p>
            <a:r>
              <a:rPr lang="nl-NL" sz="2200" dirty="0" smtClean="0"/>
              <a:t>Tijdelijk groenten blenden</a:t>
            </a:r>
          </a:p>
          <a:p>
            <a:r>
              <a:rPr lang="nl-NL" sz="2200" dirty="0" smtClean="0"/>
              <a:t>Behoud een leuke sfeer aan tafel</a:t>
            </a:r>
          </a:p>
          <a:p>
            <a:r>
              <a:rPr lang="nl-NL" sz="2200" dirty="0" smtClean="0"/>
              <a:t>Geef niet te veel keuze </a:t>
            </a:r>
          </a:p>
          <a:p>
            <a:endParaRPr lang="nl-NL" sz="2200"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380267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B73403E-1736-DC52-51E2-C30AC73381DC}"/>
              </a:ext>
            </a:extLst>
          </p:cNvPr>
          <p:cNvSpPr>
            <a:spLocks noGrp="1"/>
          </p:cNvSpPr>
          <p:nvPr>
            <p:ph type="title"/>
          </p:nvPr>
        </p:nvSpPr>
        <p:spPr/>
        <p:txBody>
          <a:bodyPr>
            <a:normAutofit/>
          </a:bodyPr>
          <a:lstStyle/>
          <a:p>
            <a:pPr algn="ctr"/>
            <a:r>
              <a:rPr lang="nl-NL" sz="2800" dirty="0">
                <a:solidFill>
                  <a:schemeClr val="accent1"/>
                </a:solidFill>
              </a:rPr>
              <a:t>Tips om te beginnen met gezonder eten</a:t>
            </a:r>
          </a:p>
        </p:txBody>
      </p:sp>
      <p:sp>
        <p:nvSpPr>
          <p:cNvPr id="3" name="Tijdelijke aanduiding voor inhoud 2">
            <a:extLst>
              <a:ext uri="{FF2B5EF4-FFF2-40B4-BE49-F238E27FC236}">
                <a16:creationId xmlns="" xmlns:a16="http://schemas.microsoft.com/office/drawing/2014/main" id="{90430223-B582-5FEB-371D-55E6B6C46D44}"/>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nl-NL" i="0" dirty="0">
                <a:effectLst/>
                <a:latin typeface="+mj-lt"/>
              </a:rPr>
              <a:t>Groente en fruit:</a:t>
            </a:r>
          </a:p>
          <a:p>
            <a:pPr lvl="1"/>
            <a:r>
              <a:rPr lang="nl-NL" i="0" dirty="0">
                <a:effectLst/>
                <a:latin typeface="+mj-lt"/>
              </a:rPr>
              <a:t>Geef een stukje paprika, wortel, of andere groente tijdens het koken. Snijd tomaatjes en druiven voor kleine kinderen doormidden om verslikken te voorkomen.</a:t>
            </a:r>
          </a:p>
          <a:p>
            <a:pPr lvl="1"/>
            <a:r>
              <a:rPr lang="nl-NL" i="0" dirty="0" smtClean="0">
                <a:effectLst/>
                <a:latin typeface="+mj-lt"/>
              </a:rPr>
              <a:t>Voeg groente </a:t>
            </a:r>
            <a:r>
              <a:rPr lang="nl-NL" i="0" dirty="0">
                <a:effectLst/>
                <a:latin typeface="+mj-lt"/>
              </a:rPr>
              <a:t>en fruit ergens </a:t>
            </a:r>
            <a:r>
              <a:rPr lang="nl-NL" i="0" dirty="0" smtClean="0">
                <a:effectLst/>
                <a:latin typeface="+mj-lt"/>
              </a:rPr>
              <a:t>aan toe. </a:t>
            </a:r>
            <a:r>
              <a:rPr lang="nl-NL" i="0" dirty="0">
                <a:effectLst/>
                <a:latin typeface="+mj-lt"/>
              </a:rPr>
              <a:t>Bijvoorbeeld fruit in yoghurt of paprika op brood.</a:t>
            </a:r>
          </a:p>
          <a:p>
            <a:pPr algn="l">
              <a:buFont typeface="Arial" panose="020B0604020202020204" pitchFamily="34" charset="0"/>
              <a:buChar char="•"/>
            </a:pPr>
            <a:r>
              <a:rPr lang="nl-NL" dirty="0">
                <a:latin typeface="+mj-lt"/>
              </a:rPr>
              <a:t>Drinken:</a:t>
            </a:r>
          </a:p>
          <a:p>
            <a:pPr lvl="1"/>
            <a:r>
              <a:rPr lang="nl-NL" i="0" dirty="0">
                <a:effectLst/>
                <a:latin typeface="+mj-lt"/>
              </a:rPr>
              <a:t>Geef drinken </a:t>
            </a:r>
            <a:r>
              <a:rPr lang="nl-NL" dirty="0">
                <a:latin typeface="+mj-lt"/>
              </a:rPr>
              <a:t>in een mooie </a:t>
            </a:r>
            <a:r>
              <a:rPr lang="nl-NL" dirty="0" smtClean="0">
                <a:latin typeface="+mj-lt"/>
              </a:rPr>
              <a:t>beker of </a:t>
            </a:r>
            <a:r>
              <a:rPr lang="nl-NL" i="0" dirty="0" smtClean="0">
                <a:effectLst/>
                <a:latin typeface="+mj-lt"/>
              </a:rPr>
              <a:t>af en toe met </a:t>
            </a:r>
            <a:r>
              <a:rPr lang="nl-NL" i="0" dirty="0">
                <a:effectLst/>
                <a:latin typeface="+mj-lt"/>
              </a:rPr>
              <a:t>een leuk </a:t>
            </a:r>
            <a:r>
              <a:rPr lang="nl-NL" i="0" dirty="0" smtClean="0">
                <a:effectLst/>
                <a:latin typeface="+mj-lt"/>
              </a:rPr>
              <a:t>rietje</a:t>
            </a:r>
            <a:endParaRPr lang="nl-NL" dirty="0">
              <a:latin typeface="+mj-lt"/>
            </a:endParaRPr>
          </a:p>
          <a:p>
            <a:pPr lvl="1"/>
            <a:r>
              <a:rPr lang="nl-NL" dirty="0">
                <a:latin typeface="+mj-lt"/>
              </a:rPr>
              <a:t>Water of lichte thee zonder </a:t>
            </a:r>
            <a:r>
              <a:rPr lang="nl-NL" dirty="0" smtClean="0">
                <a:latin typeface="+mj-lt"/>
              </a:rPr>
              <a:t>suiker</a:t>
            </a:r>
          </a:p>
          <a:p>
            <a:pPr lvl="1"/>
            <a:r>
              <a:rPr lang="nl-NL" dirty="0" smtClean="0">
                <a:latin typeface="+mj-lt"/>
              </a:rPr>
              <a:t>Als u kind gewend is om vaak te drinken, eerst vermengen met water</a:t>
            </a:r>
            <a:endParaRPr lang="nl-NL" dirty="0">
              <a:latin typeface="+mj-lt"/>
            </a:endParaRPr>
          </a:p>
          <a:p>
            <a:pPr algn="l">
              <a:buFont typeface="Arial" panose="020B0604020202020204" pitchFamily="34" charset="0"/>
              <a:buChar char="•"/>
            </a:pPr>
            <a:r>
              <a:rPr lang="nl-NL" dirty="0">
                <a:latin typeface="+mj-lt"/>
              </a:rPr>
              <a:t>Kies </a:t>
            </a:r>
            <a:r>
              <a:rPr lang="nl-NL" dirty="0" smtClean="0">
                <a:latin typeface="+mj-lt"/>
              </a:rPr>
              <a:t>voor volkorenproducten</a:t>
            </a:r>
            <a:endParaRPr lang="nl-NL" dirty="0">
              <a:latin typeface="+mj-lt"/>
            </a:endParaRPr>
          </a:p>
          <a:p>
            <a:pPr lvl="1"/>
            <a:r>
              <a:rPr lang="nl-NL" i="0" dirty="0" smtClean="0">
                <a:effectLst/>
                <a:latin typeface="+mj-lt"/>
              </a:rPr>
              <a:t>Volkoren brood</a:t>
            </a:r>
            <a:r>
              <a:rPr lang="nl-NL" dirty="0">
                <a:latin typeface="+mj-lt"/>
              </a:rPr>
              <a:t>, pasta, </a:t>
            </a:r>
            <a:r>
              <a:rPr lang="nl-NL" dirty="0" err="1">
                <a:latin typeface="+mj-lt"/>
              </a:rPr>
              <a:t>wraps</a:t>
            </a:r>
            <a:r>
              <a:rPr lang="nl-NL" dirty="0">
                <a:latin typeface="+mj-lt"/>
              </a:rPr>
              <a:t>, couscous, zilvervliesrijst</a:t>
            </a:r>
          </a:p>
          <a:p>
            <a:pPr algn="l">
              <a:buFont typeface="Arial" panose="020B0604020202020204" pitchFamily="34" charset="0"/>
              <a:buChar char="•"/>
            </a:pPr>
            <a:r>
              <a:rPr lang="nl-NL" dirty="0">
                <a:latin typeface="+mj-lt"/>
              </a:rPr>
              <a:t>Eet op vaste tijden </a:t>
            </a:r>
          </a:p>
          <a:p>
            <a:pPr lvl="1"/>
            <a:r>
              <a:rPr lang="nl-NL" i="0" dirty="0">
                <a:effectLst/>
                <a:latin typeface="+mj-lt"/>
              </a:rPr>
              <a:t>3 hoofdmaaltijden en 2 tussendoortjes</a:t>
            </a:r>
          </a:p>
          <a:p>
            <a:endParaRPr lang="nl-NL"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5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67544" y="459532"/>
            <a:ext cx="8229600" cy="1143000"/>
          </a:xfrm>
        </p:spPr>
        <p:txBody>
          <a:bodyPr>
            <a:normAutofit/>
          </a:bodyPr>
          <a:lstStyle/>
          <a:p>
            <a:pPr algn="ctr"/>
            <a:r>
              <a:rPr lang="nl-NL" sz="3600" dirty="0">
                <a:solidFill>
                  <a:schemeClr val="accent1"/>
                </a:solidFill>
              </a:rPr>
              <a:t>Gezonde groei en ontwikkeling </a:t>
            </a:r>
          </a:p>
        </p:txBody>
      </p:sp>
      <p:sp>
        <p:nvSpPr>
          <p:cNvPr id="3" name="Tijdelijke aanduiding voor inhoud 2"/>
          <p:cNvSpPr>
            <a:spLocks noGrp="1"/>
          </p:cNvSpPr>
          <p:nvPr>
            <p:ph idx="1"/>
          </p:nvPr>
        </p:nvSpPr>
        <p:spPr/>
        <p:txBody>
          <a:bodyPr>
            <a:normAutofit/>
          </a:bodyPr>
          <a:lstStyle/>
          <a:p>
            <a:r>
              <a:rPr lang="nl-NL" dirty="0"/>
              <a:t>Inhoud:</a:t>
            </a:r>
          </a:p>
          <a:p>
            <a:endParaRPr lang="nl-NL" dirty="0"/>
          </a:p>
          <a:p>
            <a:r>
              <a:rPr lang="nl-NL" dirty="0"/>
              <a:t>Bijeenkomst </a:t>
            </a:r>
            <a:r>
              <a:rPr lang="nl-NL" dirty="0" smtClean="0"/>
              <a:t>1</a:t>
            </a:r>
          </a:p>
          <a:p>
            <a:pPr lvl="1"/>
            <a:r>
              <a:rPr lang="nl-NL" dirty="0" smtClean="0"/>
              <a:t>Waarom is gezond eten en drinken belangrijk voor mijn kind?</a:t>
            </a:r>
            <a:endParaRPr lang="nl-NL" dirty="0"/>
          </a:p>
          <a:p>
            <a:pPr lvl="1"/>
            <a:r>
              <a:rPr lang="nl-NL" dirty="0"/>
              <a:t>Wat is gezond eten en drinken voor mijn kind? </a:t>
            </a:r>
            <a:endParaRPr lang="nl-NL" dirty="0" smtClean="0"/>
          </a:p>
          <a:p>
            <a:pPr lvl="1"/>
            <a:r>
              <a:rPr lang="nl-NL" dirty="0" smtClean="0"/>
              <a:t>Over- en ondergewicht</a:t>
            </a:r>
            <a:endParaRPr lang="nl-NL" dirty="0"/>
          </a:p>
          <a:p>
            <a:pPr lvl="1"/>
            <a:r>
              <a:rPr lang="nl-NL" dirty="0" smtClean="0"/>
              <a:t>Kritische </a:t>
            </a:r>
            <a:r>
              <a:rPr lang="nl-NL" dirty="0"/>
              <a:t>eters </a:t>
            </a:r>
          </a:p>
          <a:p>
            <a:pPr lvl="3"/>
            <a:r>
              <a:rPr lang="nl-NL" dirty="0"/>
              <a:t>Moeilijke eters</a:t>
            </a:r>
          </a:p>
          <a:p>
            <a:pPr lvl="3"/>
            <a:r>
              <a:rPr lang="nl-NL" dirty="0"/>
              <a:t>Tips om te gaan met kritische </a:t>
            </a:r>
            <a:r>
              <a:rPr lang="nl-NL" dirty="0" smtClean="0"/>
              <a:t>eter </a:t>
            </a:r>
            <a:endParaRPr lang="nl-NL" dirty="0"/>
          </a:p>
          <a:p>
            <a:pPr lvl="1"/>
            <a:r>
              <a:rPr lang="nl-NL" dirty="0"/>
              <a:t>Tips om te beginnen met gezonder eten</a:t>
            </a:r>
          </a:p>
          <a:p>
            <a:pPr marL="274320" lvl="1" indent="0">
              <a:buNone/>
            </a:pPr>
            <a:endParaRPr lang="nl-NL" dirty="0"/>
          </a:p>
          <a:p>
            <a:pPr lvl="1"/>
            <a:endParaRPr lang="nl-NL" dirty="0"/>
          </a:p>
          <a:p>
            <a:pPr lvl="1"/>
            <a:endParaRPr lang="nl-NL" dirty="0"/>
          </a:p>
        </p:txBody>
      </p:sp>
    </p:spTree>
    <p:extLst>
      <p:ext uri="{BB962C8B-B14F-4D97-AF65-F5344CB8AC3E}">
        <p14:creationId xmlns:p14="http://schemas.microsoft.com/office/powerpoint/2010/main" val="165523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C1B2D79-5DFF-CA98-8196-FEE6813E9A7E}"/>
              </a:ext>
            </a:extLst>
          </p:cNvPr>
          <p:cNvSpPr>
            <a:spLocks noGrp="1"/>
          </p:cNvSpPr>
          <p:nvPr>
            <p:ph type="title"/>
          </p:nvPr>
        </p:nvSpPr>
        <p:spPr/>
        <p:txBody>
          <a:bodyPr>
            <a:normAutofit/>
          </a:bodyPr>
          <a:lstStyle/>
          <a:p>
            <a:pPr algn="ctr"/>
            <a:r>
              <a:rPr lang="nl-NL" sz="2800" dirty="0">
                <a:solidFill>
                  <a:schemeClr val="accent1"/>
                </a:solidFill>
              </a:rPr>
              <a:t>Tips om te beginnen met gezonder eten</a:t>
            </a:r>
            <a:endParaRPr lang="nl-NL" sz="2800" dirty="0"/>
          </a:p>
        </p:txBody>
      </p:sp>
      <p:sp>
        <p:nvSpPr>
          <p:cNvPr id="3" name="Tijdelijke aanduiding voor inhoud 2">
            <a:extLst>
              <a:ext uri="{FF2B5EF4-FFF2-40B4-BE49-F238E27FC236}">
                <a16:creationId xmlns="" xmlns:a16="http://schemas.microsoft.com/office/drawing/2014/main" id="{D41852C6-5133-C311-8733-C9D7574D3476}"/>
              </a:ext>
            </a:extLst>
          </p:cNvPr>
          <p:cNvSpPr>
            <a:spLocks noGrp="1"/>
          </p:cNvSpPr>
          <p:nvPr>
            <p:ph idx="1"/>
          </p:nvPr>
        </p:nvSpPr>
        <p:spPr/>
        <p:txBody>
          <a:bodyPr/>
          <a:lstStyle/>
          <a:p>
            <a:r>
              <a:rPr lang="nl-NL" dirty="0"/>
              <a:t>Zachte en vloeibare vetten i.p.v. harde vetten</a:t>
            </a:r>
          </a:p>
          <a:p>
            <a:pPr lvl="1"/>
            <a:r>
              <a:rPr lang="nl-NL" dirty="0"/>
              <a:t>Gebruik bijvoorbeeld </a:t>
            </a:r>
            <a:r>
              <a:rPr lang="nl-NL" dirty="0" smtClean="0"/>
              <a:t>margarine/halvarine </a:t>
            </a:r>
            <a:r>
              <a:rPr lang="nl-NL" dirty="0"/>
              <a:t>op brood en olijfolie bij het koken</a:t>
            </a:r>
          </a:p>
          <a:p>
            <a:r>
              <a:rPr lang="nl-NL" dirty="0"/>
              <a:t>Zo min mogelijk snoep, koek, chips en frisdrank</a:t>
            </a:r>
          </a:p>
          <a:p>
            <a:pPr lvl="1"/>
            <a:r>
              <a:rPr lang="nl-NL" dirty="0"/>
              <a:t>Vermijd belonen, straffen en troosten met eten</a:t>
            </a:r>
          </a:p>
          <a:p>
            <a:pPr lvl="1"/>
            <a:r>
              <a:rPr lang="nl-NL" dirty="0"/>
              <a:t>Zorg dat er weinig van deze producten in huis zijn</a:t>
            </a:r>
          </a:p>
          <a:p>
            <a:r>
              <a:rPr lang="nl-NL" dirty="0"/>
              <a:t>Betrek uw kind bij het eten</a:t>
            </a:r>
          </a:p>
          <a:p>
            <a:pPr lvl="1"/>
            <a:r>
              <a:rPr lang="nl-NL" dirty="0"/>
              <a:t>Geef een stukje groente of fruit terwijl u aan het koken bent</a:t>
            </a:r>
          </a:p>
          <a:p>
            <a:pPr lvl="1"/>
            <a:r>
              <a:rPr lang="nl-NL" dirty="0"/>
              <a:t>Als uw kind iets niet lekker vind, probeer het op een later moment weer</a:t>
            </a:r>
          </a:p>
          <a:p>
            <a:pPr lvl="1"/>
            <a:r>
              <a:rPr lang="nl-NL" dirty="0"/>
              <a:t>Eet zelf gezond. Goed voorbeeld doet volgen!</a:t>
            </a:r>
          </a:p>
          <a:p>
            <a:pPr lvl="1"/>
            <a:r>
              <a:rPr lang="nl-NL" dirty="0"/>
              <a:t>Betrek kinderen bij het bereiden van eten, en bij het doen van boodschappen</a:t>
            </a:r>
          </a:p>
          <a:p>
            <a:pPr lvl="1"/>
            <a:endParaRPr lang="nl-NL"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5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616D78-F4DF-7302-166C-43A43B772371}"/>
              </a:ext>
            </a:extLst>
          </p:cNvPr>
          <p:cNvSpPr>
            <a:spLocks noGrp="1"/>
          </p:cNvSpPr>
          <p:nvPr>
            <p:ph type="title"/>
          </p:nvPr>
        </p:nvSpPr>
        <p:spPr/>
        <p:txBody>
          <a:bodyPr>
            <a:normAutofit/>
          </a:bodyPr>
          <a:lstStyle/>
          <a:p>
            <a:pPr algn="ctr"/>
            <a:r>
              <a:rPr lang="nl-NL" sz="2800" dirty="0">
                <a:solidFill>
                  <a:schemeClr val="accent1"/>
                </a:solidFill>
              </a:rPr>
              <a:t>Tips om te beginnen met gezonder eten</a:t>
            </a:r>
          </a:p>
        </p:txBody>
      </p:sp>
      <p:sp>
        <p:nvSpPr>
          <p:cNvPr id="3" name="Tijdelijke aanduiding voor inhoud 2">
            <a:extLst>
              <a:ext uri="{FF2B5EF4-FFF2-40B4-BE49-F238E27FC236}">
                <a16:creationId xmlns="" xmlns:a16="http://schemas.microsoft.com/office/drawing/2014/main" id="{12AC6306-533C-32A3-B385-47DFB1997A63}"/>
              </a:ext>
            </a:extLst>
          </p:cNvPr>
          <p:cNvSpPr>
            <a:spLocks noGrp="1"/>
          </p:cNvSpPr>
          <p:nvPr>
            <p:ph idx="1"/>
          </p:nvPr>
        </p:nvSpPr>
        <p:spPr/>
        <p:txBody>
          <a:bodyPr/>
          <a:lstStyle/>
          <a:p>
            <a:r>
              <a:rPr lang="nl-NL" dirty="0"/>
              <a:t>Ontbijt:</a:t>
            </a:r>
          </a:p>
          <a:p>
            <a:pPr lvl="1"/>
            <a:r>
              <a:rPr lang="nl-NL" dirty="0"/>
              <a:t>Wilt uw kind geen brood eten? Probeer dan iets anders zoals yoghurt of volkoren crackers</a:t>
            </a:r>
          </a:p>
          <a:p>
            <a:pPr lvl="1"/>
            <a:r>
              <a:rPr lang="nl-NL" dirty="0"/>
              <a:t>Zorg ervoor dat er altijd ontbijt in huis is</a:t>
            </a:r>
          </a:p>
          <a:p>
            <a:pPr lvl="1"/>
            <a:r>
              <a:rPr lang="nl-NL" dirty="0"/>
              <a:t>Maak in de ochtend tijd vrij om te ontbijten, zet het eventueel een dag van te voren klaar om tijd te besparen</a:t>
            </a:r>
          </a:p>
          <a:p>
            <a:r>
              <a:rPr lang="nl-NL" dirty="0"/>
              <a:t>Luister naar het verzadigingsgevoel van uw kind</a:t>
            </a:r>
          </a:p>
          <a:p>
            <a:pPr lvl="1"/>
            <a:r>
              <a:rPr lang="nl-NL" dirty="0"/>
              <a:t>Forceer uw kind niet om het bord leeg te eten</a:t>
            </a:r>
          </a:p>
          <a:p>
            <a:pPr lvl="1"/>
            <a:r>
              <a:rPr lang="nl-NL" dirty="0"/>
              <a:t>U bepaald dus wat en wanneer uw kind eet, maar het kind bepaalt hoeveel hij/zij wilt eten.</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3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6BF524F-D92C-434A-8C4B-00FB974B2AA2}"/>
              </a:ext>
            </a:extLst>
          </p:cNvPr>
          <p:cNvSpPr>
            <a:spLocks noGrp="1"/>
          </p:cNvSpPr>
          <p:nvPr>
            <p:ph type="title"/>
          </p:nvPr>
        </p:nvSpPr>
        <p:spPr/>
        <p:txBody>
          <a:bodyPr>
            <a:normAutofit/>
          </a:bodyPr>
          <a:lstStyle/>
          <a:p>
            <a:pPr algn="ctr"/>
            <a:r>
              <a:rPr lang="nl-NL" sz="2800" dirty="0">
                <a:solidFill>
                  <a:schemeClr val="accent1"/>
                </a:solidFill>
              </a:rPr>
              <a:t>Omgaan met </a:t>
            </a:r>
            <a:r>
              <a:rPr lang="nl-NL" sz="2800" dirty="0" smtClean="0">
                <a:solidFill>
                  <a:schemeClr val="accent1"/>
                </a:solidFill>
              </a:rPr>
              <a:t>verleiding</a:t>
            </a:r>
            <a:endParaRPr lang="nl-NL" sz="2800" dirty="0">
              <a:solidFill>
                <a:schemeClr val="accent1"/>
              </a:solidFill>
            </a:endParaRPr>
          </a:p>
        </p:txBody>
      </p:sp>
      <p:sp>
        <p:nvSpPr>
          <p:cNvPr id="3" name="Tijdelijke aanduiding voor inhoud 2">
            <a:extLst>
              <a:ext uri="{FF2B5EF4-FFF2-40B4-BE49-F238E27FC236}">
                <a16:creationId xmlns="" xmlns:a16="http://schemas.microsoft.com/office/drawing/2014/main" id="{2FA8BDE6-345A-8BCC-DB2E-C00600B9B58A}"/>
              </a:ext>
            </a:extLst>
          </p:cNvPr>
          <p:cNvSpPr>
            <a:spLocks noGrp="1"/>
          </p:cNvSpPr>
          <p:nvPr>
            <p:ph idx="1"/>
          </p:nvPr>
        </p:nvSpPr>
        <p:spPr/>
        <p:txBody>
          <a:bodyPr>
            <a:normAutofit fontScale="92500" lnSpcReduction="20000"/>
          </a:bodyPr>
          <a:lstStyle/>
          <a:p>
            <a:r>
              <a:rPr lang="nl-NL" dirty="0"/>
              <a:t>Rol van ouders en leeftijdsgenoten</a:t>
            </a:r>
            <a:br>
              <a:rPr lang="nl-NL" dirty="0"/>
            </a:br>
            <a:r>
              <a:rPr lang="nl-NL" sz="1400" dirty="0"/>
              <a:t>Ouders spelen een belangrijke rol in eet- en beweeggedrag van het kind. Dit zal veranderen naar mate het kind ouder wordt. </a:t>
            </a:r>
            <a:r>
              <a:rPr lang="nl-NL" sz="1400" dirty="0" smtClean="0"/>
              <a:t>Dan zullen ook leeftijdsgenoten een grote invloed hebben op de voedselkeuzes  van een kind. </a:t>
            </a:r>
          </a:p>
          <a:p>
            <a:r>
              <a:rPr lang="nl-NL" sz="1400" dirty="0" smtClean="0"/>
              <a:t>Ouders zijn bijvoorbeeld verantwoordelijk dat er gezond eten gekocht wordt en dat dat aangeboden wordt aan hun kind. Daarnaast volgen kinderen ook vaak het voorbeeld van hun ouders. Als die bijvoorbeeld vaak snoept, zullen kinderen dat gedrag ook vaker overnemen. </a:t>
            </a:r>
          </a:p>
          <a:p>
            <a:r>
              <a:rPr lang="nl-NL" dirty="0" smtClean="0"/>
              <a:t>School</a:t>
            </a:r>
            <a:r>
              <a:rPr lang="nl-NL" dirty="0"/>
              <a:t/>
            </a:r>
            <a:br>
              <a:rPr lang="nl-NL" dirty="0"/>
            </a:br>
            <a:r>
              <a:rPr lang="nl-NL" sz="1500" dirty="0"/>
              <a:t>Gezond aanbod en </a:t>
            </a:r>
            <a:r>
              <a:rPr lang="nl-NL" sz="1500" dirty="0" smtClean="0"/>
              <a:t>regels</a:t>
            </a:r>
          </a:p>
          <a:p>
            <a:r>
              <a:rPr lang="nl-NL" sz="1500" dirty="0" smtClean="0"/>
              <a:t>Wordt er bijvoorbeeld meer gezonde producten of meer ongezonde producten op de school aangeboden of verkocht? Mag het kind van de school bijvoorbeeld sap meenemen of is dat verboden? </a:t>
            </a:r>
            <a:endParaRPr lang="nl-NL" sz="1500" dirty="0"/>
          </a:p>
          <a:p>
            <a:r>
              <a:rPr lang="nl-NL" dirty="0"/>
              <a:t>Beeldschermtijd</a:t>
            </a:r>
            <a:br>
              <a:rPr lang="nl-NL" dirty="0"/>
            </a:br>
            <a:r>
              <a:rPr lang="nl-NL" sz="1400" dirty="0"/>
              <a:t>Uit onderzoek blijkt dat kinderen die veel computeren of televisiekijken, vaak meer snoep eten, minder aan sport doen en gevoeliger zijn voor van buitenaf komende voedselprikkels dan kinderen die weinig tijd achter beeldschermen doorbrengen</a:t>
            </a:r>
            <a:r>
              <a:rPr lang="nl-NL" sz="1400" dirty="0" smtClean="0"/>
              <a:t>. </a:t>
            </a:r>
          </a:p>
          <a:p>
            <a:pPr marL="0" indent="0">
              <a:buNone/>
            </a:pPr>
            <a:endParaRPr lang="nl-NL" sz="1400" dirty="0" smtClean="0"/>
          </a:p>
          <a:p>
            <a:r>
              <a:rPr lang="nl-NL" sz="1700" b="1" dirty="0" smtClean="0"/>
              <a:t>Advies</a:t>
            </a:r>
            <a:r>
              <a:rPr lang="nl-NL" sz="1400" i="1" dirty="0" smtClean="0"/>
              <a:t>:</a:t>
            </a:r>
          </a:p>
          <a:p>
            <a:r>
              <a:rPr lang="nl-NL" sz="1400" dirty="0"/>
              <a:t>0-2 </a:t>
            </a:r>
            <a:r>
              <a:rPr lang="nl-NL" sz="1400" dirty="0" smtClean="0"/>
              <a:t>jaar: </a:t>
            </a:r>
            <a:r>
              <a:rPr lang="nl-NL" sz="1400" dirty="0"/>
              <a:t>Laat je kind zo weinig mogelijk naar een beeldscherm kijken. </a:t>
            </a:r>
            <a:endParaRPr lang="nl-NL" sz="1400" dirty="0" smtClean="0"/>
          </a:p>
          <a:p>
            <a:r>
              <a:rPr lang="nl-NL" sz="1400" dirty="0" smtClean="0"/>
              <a:t>2-4 jaar: Laat </a:t>
            </a:r>
            <a:r>
              <a:rPr lang="nl-NL" sz="1400" dirty="0"/>
              <a:t>je kind maximaal 1 uur per dag naar een beeldscherm kijken</a:t>
            </a:r>
            <a:r>
              <a:rPr lang="nl-NL" sz="1400" dirty="0" smtClean="0"/>
              <a:t>.</a:t>
            </a:r>
          </a:p>
          <a:p>
            <a:r>
              <a:rPr lang="nl-NL" sz="1400" dirty="0" smtClean="0"/>
              <a:t>4-18 jaar: Leer </a:t>
            </a:r>
            <a:r>
              <a:rPr lang="nl-NL" sz="1400" dirty="0"/>
              <a:t>je kind de </a:t>
            </a:r>
            <a:r>
              <a:rPr lang="nl-NL" sz="1400" dirty="0" smtClean="0"/>
              <a:t>20-20-1 </a:t>
            </a:r>
            <a:r>
              <a:rPr lang="nl-NL" sz="1400" dirty="0"/>
              <a:t>regel te gebruiken: </a:t>
            </a:r>
            <a:endParaRPr lang="nl-NL" sz="1400" dirty="0" smtClean="0"/>
          </a:p>
          <a:p>
            <a:pPr marL="0" indent="0">
              <a:buNone/>
            </a:pPr>
            <a:r>
              <a:rPr lang="nl-NL" sz="1400" dirty="0" smtClean="0"/>
              <a:t>• </a:t>
            </a:r>
            <a:r>
              <a:rPr lang="nl-NL" sz="1400" dirty="0"/>
              <a:t>Kijk na 20 minuten beeldschermtijd altijd minimaal 20 seconden in de verte. </a:t>
            </a:r>
            <a:endParaRPr lang="nl-NL" sz="1400" dirty="0" smtClean="0"/>
          </a:p>
          <a:p>
            <a:pPr marL="0" indent="0">
              <a:buNone/>
            </a:pPr>
            <a:r>
              <a:rPr lang="nl-NL" sz="1400" dirty="0" smtClean="0"/>
              <a:t>• </a:t>
            </a:r>
            <a:r>
              <a:rPr lang="nl-NL" sz="1400" dirty="0"/>
              <a:t>Ga minstens </a:t>
            </a:r>
            <a:r>
              <a:rPr lang="nl-NL" sz="1400" dirty="0" smtClean="0"/>
              <a:t>1 uur </a:t>
            </a:r>
            <a:r>
              <a:rPr lang="nl-NL" sz="1400" dirty="0"/>
              <a:t>per dag naar buiten om te spelen of te sporten</a:t>
            </a:r>
            <a:endParaRPr lang="nl-NL" sz="1400" i="1"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903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4665"/>
            <a:ext cx="3168352" cy="158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Administrator\Desktop\16418323858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652527"/>
            <a:ext cx="6552728" cy="4701764"/>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155189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0A3058B-DD85-5933-AFF8-DB4DA946EE81}"/>
              </a:ext>
            </a:extLst>
          </p:cNvPr>
          <p:cNvSpPr>
            <a:spLocks noGrp="1"/>
          </p:cNvSpPr>
          <p:nvPr>
            <p:ph type="title"/>
          </p:nvPr>
        </p:nvSpPr>
        <p:spPr>
          <a:xfrm>
            <a:off x="457200" y="609600"/>
            <a:ext cx="8229600" cy="990600"/>
          </a:xfrm>
        </p:spPr>
        <p:txBody>
          <a:bodyPr>
            <a:noAutofit/>
          </a:bodyPr>
          <a:lstStyle/>
          <a:p>
            <a:pPr algn="ctr"/>
            <a:r>
              <a:rPr lang="nl-NL" sz="2800" dirty="0">
                <a:solidFill>
                  <a:schemeClr val="accent1"/>
                </a:solidFill>
              </a:rPr>
              <a:t>Waarom is gezond eten belangrijk voor mijn kind?</a:t>
            </a:r>
          </a:p>
        </p:txBody>
      </p:sp>
      <p:sp>
        <p:nvSpPr>
          <p:cNvPr id="3" name="Tijdelijke aanduiding voor inhoud 2">
            <a:extLst>
              <a:ext uri="{FF2B5EF4-FFF2-40B4-BE49-F238E27FC236}">
                <a16:creationId xmlns="" xmlns:a16="http://schemas.microsoft.com/office/drawing/2014/main" id="{14991BE2-DB32-4B6F-288F-8AD0E395B334}"/>
              </a:ext>
            </a:extLst>
          </p:cNvPr>
          <p:cNvSpPr>
            <a:spLocks noGrp="1"/>
          </p:cNvSpPr>
          <p:nvPr>
            <p:ph idx="1"/>
          </p:nvPr>
        </p:nvSpPr>
        <p:spPr/>
        <p:txBody>
          <a:bodyPr>
            <a:normAutofit/>
          </a:bodyPr>
          <a:lstStyle/>
          <a:p>
            <a:pPr algn="l">
              <a:buFont typeface="Arial" panose="020B0604020202020204" pitchFamily="34" charset="0"/>
              <a:buChar char="•"/>
            </a:pPr>
            <a:r>
              <a:rPr lang="nl-NL" b="0" i="0" dirty="0">
                <a:solidFill>
                  <a:srgbClr val="242424"/>
                </a:solidFill>
                <a:effectLst/>
              </a:rPr>
              <a:t>Gezond eten levert energie en voedingsstoffen:</a:t>
            </a:r>
          </a:p>
          <a:p>
            <a:pPr lvl="1"/>
            <a:r>
              <a:rPr lang="nl-NL" dirty="0">
                <a:solidFill>
                  <a:srgbClr val="242424"/>
                </a:solidFill>
              </a:rPr>
              <a:t>Eiwitten</a:t>
            </a:r>
          </a:p>
          <a:p>
            <a:pPr lvl="1"/>
            <a:r>
              <a:rPr lang="nl-NL" b="0" i="0" dirty="0">
                <a:solidFill>
                  <a:srgbClr val="242424"/>
                </a:solidFill>
                <a:effectLst/>
              </a:rPr>
              <a:t>Koolhydraten</a:t>
            </a:r>
          </a:p>
          <a:p>
            <a:pPr lvl="1"/>
            <a:r>
              <a:rPr lang="nl-NL" dirty="0">
                <a:solidFill>
                  <a:srgbClr val="242424"/>
                </a:solidFill>
              </a:rPr>
              <a:t>Vetten</a:t>
            </a:r>
          </a:p>
          <a:p>
            <a:pPr lvl="1"/>
            <a:r>
              <a:rPr lang="nl-NL" b="0" i="0" dirty="0">
                <a:solidFill>
                  <a:srgbClr val="242424"/>
                </a:solidFill>
                <a:effectLst/>
              </a:rPr>
              <a:t>Vitamines</a:t>
            </a:r>
          </a:p>
          <a:p>
            <a:pPr lvl="1"/>
            <a:r>
              <a:rPr lang="nl-NL" dirty="0">
                <a:solidFill>
                  <a:srgbClr val="242424"/>
                </a:solidFill>
              </a:rPr>
              <a:t>Mineralen</a:t>
            </a:r>
            <a:r>
              <a:rPr lang="nl-NL" b="0" i="0" dirty="0">
                <a:solidFill>
                  <a:srgbClr val="242424"/>
                </a:solidFill>
                <a:effectLst/>
              </a:rPr>
              <a:t> </a:t>
            </a:r>
            <a:endParaRPr lang="nl-NL" dirty="0">
              <a:solidFill>
                <a:srgbClr val="242424"/>
              </a:solidFill>
            </a:endParaRPr>
          </a:p>
          <a:p>
            <a:pPr marL="274320" lvl="1" indent="0">
              <a:buNone/>
            </a:pPr>
            <a:endParaRPr lang="nl-NL" b="0" i="0" dirty="0">
              <a:solidFill>
                <a:srgbClr val="242424"/>
              </a:solidFill>
              <a:effectLst/>
            </a:endParaRPr>
          </a:p>
          <a:p>
            <a:r>
              <a:rPr lang="nl-NL" b="0" i="0" dirty="0">
                <a:solidFill>
                  <a:srgbClr val="242424"/>
                </a:solidFill>
                <a:effectLst/>
              </a:rPr>
              <a:t>Gezond </a:t>
            </a:r>
            <a:r>
              <a:rPr lang="nl-NL" dirty="0">
                <a:solidFill>
                  <a:srgbClr val="242424"/>
                </a:solidFill>
              </a:rPr>
              <a:t>opgroeien zorgt voor een grotere kans op een gezonde toekomst.</a:t>
            </a:r>
          </a:p>
          <a:p>
            <a:r>
              <a:rPr lang="nl-NL" b="0" i="0" dirty="0">
                <a:solidFill>
                  <a:srgbClr val="242424"/>
                </a:solidFill>
                <a:effectLst/>
              </a:rPr>
              <a:t>Gezond etende kinderen voelen zich vaak fitter en doen het beter op school.</a:t>
            </a:r>
          </a:p>
          <a:p>
            <a:pPr algn="l">
              <a:buFont typeface="Arial" panose="020B0604020202020204" pitchFamily="34" charset="0"/>
              <a:buChar char="•"/>
            </a:pPr>
            <a:endParaRPr lang="nl-NL" b="0" i="0" dirty="0">
              <a:solidFill>
                <a:srgbClr val="242424"/>
              </a:solidFill>
              <a:effectLst/>
              <a:latin typeface="Segoe UI" panose="020B0502040204020203" pitchFamily="34" charset="0"/>
            </a:endParaRPr>
          </a:p>
          <a:p>
            <a:endParaRPr lang="nl-NL"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1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1000"/>
                                        <p:tgtEl>
                                          <p:spTgt spid="3">
                                            <p:txEl>
                                              <p:pRg st="8" end="8"/>
                                            </p:txEl>
                                          </p:spTgt>
                                        </p:tgtEl>
                                      </p:cBhvr>
                                    </p:animEffect>
                                    <p:anim calcmode="lin" valueType="num">
                                      <p:cBhvr>
                                        <p:cTn id="1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34868" y="54048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a:solidFill>
                  <a:schemeClr val="accent1"/>
                </a:solidFill>
              </a:rPr>
              <a:t> </a:t>
            </a:r>
            <a:br>
              <a:rPr lang="nl-NL" sz="2400" dirty="0">
                <a:solidFill>
                  <a:schemeClr val="accent1"/>
                </a:solidFill>
              </a:rPr>
            </a:br>
            <a:r>
              <a:rPr lang="nl-NL" sz="2400" dirty="0">
                <a:solidFill>
                  <a:schemeClr val="accent1"/>
                </a:solidFill>
              </a:rPr>
              <a:t>Wat is gezond eten en drinken voor mijn kind?</a:t>
            </a:r>
          </a:p>
          <a:p>
            <a:r>
              <a:rPr lang="nl-NL" sz="2400" dirty="0">
                <a:solidFill>
                  <a:schemeClr val="accent1"/>
                </a:solidFill>
              </a:rPr>
              <a:t>(1-3 jaar)</a:t>
            </a:r>
            <a:br>
              <a:rPr lang="nl-NL" sz="2400" dirty="0">
                <a:solidFill>
                  <a:schemeClr val="accent1"/>
                </a:solidFill>
              </a:rPr>
            </a:br>
            <a:endParaRPr lang="nl-NL" sz="2400" dirty="0">
              <a:solidFill>
                <a:schemeClr val="accent1"/>
              </a:solidFill>
            </a:endParaRPr>
          </a:p>
        </p:txBody>
      </p:sp>
      <p:graphicFrame>
        <p:nvGraphicFramePr>
          <p:cNvPr id="9" name="Tabel 9">
            <a:extLst>
              <a:ext uri="{FF2B5EF4-FFF2-40B4-BE49-F238E27FC236}">
                <a16:creationId xmlns="" xmlns:a16="http://schemas.microsoft.com/office/drawing/2014/main" id="{59055743-9C39-9602-0F7D-5B3615E20F94}"/>
              </a:ext>
            </a:extLst>
          </p:cNvPr>
          <p:cNvGraphicFramePr>
            <a:graphicFrameLocks noGrp="1"/>
          </p:cNvGraphicFramePr>
          <p:nvPr>
            <p:ph idx="1"/>
            <p:extLst>
              <p:ext uri="{D42A27DB-BD31-4B8C-83A1-F6EECF244321}">
                <p14:modId xmlns:p14="http://schemas.microsoft.com/office/powerpoint/2010/main" val="3543847880"/>
              </p:ext>
            </p:extLst>
          </p:nvPr>
        </p:nvGraphicFramePr>
        <p:xfrm>
          <a:off x="0" y="1772813"/>
          <a:ext cx="9136404" cy="5085187"/>
        </p:xfrm>
        <a:graphic>
          <a:graphicData uri="http://schemas.openxmlformats.org/drawingml/2006/table">
            <a:tbl>
              <a:tblPr firstRow="1" bandRow="1">
                <a:tableStyleId>{5C22544A-7EE6-4342-B048-85BDC9FD1C3A}</a:tableStyleId>
              </a:tblPr>
              <a:tblGrid>
                <a:gridCol w="3045468">
                  <a:extLst>
                    <a:ext uri="{9D8B030D-6E8A-4147-A177-3AD203B41FA5}">
                      <a16:colId xmlns="" xmlns:a16="http://schemas.microsoft.com/office/drawing/2014/main" val="3520607541"/>
                    </a:ext>
                  </a:extLst>
                </a:gridCol>
                <a:gridCol w="3045468">
                  <a:extLst>
                    <a:ext uri="{9D8B030D-6E8A-4147-A177-3AD203B41FA5}">
                      <a16:colId xmlns="" xmlns:a16="http://schemas.microsoft.com/office/drawing/2014/main" val="3138469682"/>
                    </a:ext>
                  </a:extLst>
                </a:gridCol>
                <a:gridCol w="3045468">
                  <a:extLst>
                    <a:ext uri="{9D8B030D-6E8A-4147-A177-3AD203B41FA5}">
                      <a16:colId xmlns="" xmlns:a16="http://schemas.microsoft.com/office/drawing/2014/main" val="3220839908"/>
                    </a:ext>
                  </a:extLst>
                </a:gridCol>
              </a:tblGrid>
              <a:tr h="474098">
                <a:tc>
                  <a:txBody>
                    <a:bodyPr/>
                    <a:lstStyle/>
                    <a:p>
                      <a:r>
                        <a:rPr lang="nl-NL" dirty="0"/>
                        <a:t>Voeding</a:t>
                      </a:r>
                    </a:p>
                  </a:txBody>
                  <a:tcPr/>
                </a:tc>
                <a:tc>
                  <a:txBody>
                    <a:bodyPr/>
                    <a:lstStyle/>
                    <a:p>
                      <a:r>
                        <a:rPr lang="nl-NL" dirty="0"/>
                        <a:t>Jongen</a:t>
                      </a:r>
                    </a:p>
                  </a:txBody>
                  <a:tcPr/>
                </a:tc>
                <a:tc>
                  <a:txBody>
                    <a:bodyPr/>
                    <a:lstStyle/>
                    <a:p>
                      <a:r>
                        <a:rPr lang="nl-NL" dirty="0"/>
                        <a:t>Meisje</a:t>
                      </a:r>
                    </a:p>
                  </a:txBody>
                  <a:tcPr/>
                </a:tc>
                <a:extLst>
                  <a:ext uri="{0D108BD9-81ED-4DB2-BD59-A6C34878D82A}">
                    <a16:rowId xmlns="" xmlns:a16="http://schemas.microsoft.com/office/drawing/2014/main" val="162431884"/>
                  </a:ext>
                </a:extLst>
              </a:tr>
              <a:tr h="474098">
                <a:tc>
                  <a:txBody>
                    <a:bodyPr/>
                    <a:lstStyle/>
                    <a:p>
                      <a:r>
                        <a:rPr lang="nl-NL" dirty="0"/>
                        <a:t>Fruit</a:t>
                      </a:r>
                    </a:p>
                  </a:txBody>
                  <a:tcPr/>
                </a:tc>
                <a:tc>
                  <a:txBody>
                    <a:bodyPr/>
                    <a:lstStyle/>
                    <a:p>
                      <a:r>
                        <a:rPr lang="nl-NL" dirty="0"/>
                        <a:t>1,5 portie</a:t>
                      </a:r>
                    </a:p>
                  </a:txBody>
                  <a:tcPr/>
                </a:tc>
                <a:tc>
                  <a:txBody>
                    <a:bodyPr/>
                    <a:lstStyle/>
                    <a:p>
                      <a:r>
                        <a:rPr lang="nl-NL" dirty="0"/>
                        <a:t>1,5 portie</a:t>
                      </a:r>
                    </a:p>
                  </a:txBody>
                  <a:tcPr/>
                </a:tc>
                <a:extLst>
                  <a:ext uri="{0D108BD9-81ED-4DB2-BD59-A6C34878D82A}">
                    <a16:rowId xmlns="" xmlns:a16="http://schemas.microsoft.com/office/drawing/2014/main" val="2087679875"/>
                  </a:ext>
                </a:extLst>
              </a:tr>
              <a:tr h="474098">
                <a:tc>
                  <a:txBody>
                    <a:bodyPr/>
                    <a:lstStyle/>
                    <a:p>
                      <a:r>
                        <a:rPr lang="nl-NL" dirty="0"/>
                        <a:t>Groente</a:t>
                      </a:r>
                    </a:p>
                  </a:txBody>
                  <a:tcPr/>
                </a:tc>
                <a:tc>
                  <a:txBody>
                    <a:bodyPr/>
                    <a:lstStyle/>
                    <a:p>
                      <a:r>
                        <a:rPr lang="nl-NL" dirty="0"/>
                        <a:t>50-100 gram</a:t>
                      </a:r>
                    </a:p>
                  </a:txBody>
                  <a:tcPr/>
                </a:tc>
                <a:tc>
                  <a:txBody>
                    <a:bodyPr/>
                    <a:lstStyle/>
                    <a:p>
                      <a:r>
                        <a:rPr lang="nl-NL" dirty="0"/>
                        <a:t>50-100 gram</a:t>
                      </a:r>
                    </a:p>
                  </a:txBody>
                  <a:tcPr/>
                </a:tc>
                <a:extLst>
                  <a:ext uri="{0D108BD9-81ED-4DB2-BD59-A6C34878D82A}">
                    <a16:rowId xmlns="" xmlns:a16="http://schemas.microsoft.com/office/drawing/2014/main" val="2289282645"/>
                  </a:ext>
                </a:extLst>
              </a:tr>
              <a:tr h="474098">
                <a:tc>
                  <a:txBody>
                    <a:bodyPr/>
                    <a:lstStyle/>
                    <a:p>
                      <a:r>
                        <a:rPr lang="nl-NL" dirty="0"/>
                        <a:t>Brood</a:t>
                      </a:r>
                    </a:p>
                  </a:txBody>
                  <a:tcPr/>
                </a:tc>
                <a:tc>
                  <a:txBody>
                    <a:bodyPr/>
                    <a:lstStyle/>
                    <a:p>
                      <a:r>
                        <a:rPr lang="nl-NL" dirty="0"/>
                        <a:t>2-3 volkoren boterhammen</a:t>
                      </a:r>
                    </a:p>
                  </a:txBody>
                  <a:tcPr/>
                </a:tc>
                <a:tc>
                  <a:txBody>
                    <a:bodyPr/>
                    <a:lstStyle/>
                    <a:p>
                      <a:r>
                        <a:rPr lang="nl-NL" dirty="0"/>
                        <a:t>2-3 boterhammen</a:t>
                      </a:r>
                    </a:p>
                  </a:txBody>
                  <a:tcPr/>
                </a:tc>
                <a:extLst>
                  <a:ext uri="{0D108BD9-81ED-4DB2-BD59-A6C34878D82A}">
                    <a16:rowId xmlns="" xmlns:a16="http://schemas.microsoft.com/office/drawing/2014/main" val="2440252841"/>
                  </a:ext>
                </a:extLst>
              </a:tr>
              <a:tr h="474098">
                <a:tc>
                  <a:txBody>
                    <a:bodyPr/>
                    <a:lstStyle/>
                    <a:p>
                      <a:r>
                        <a:rPr lang="nl-NL" dirty="0"/>
                        <a:t>Graanproducten</a:t>
                      </a:r>
                    </a:p>
                  </a:txBody>
                  <a:tcPr/>
                </a:tc>
                <a:tc>
                  <a:txBody>
                    <a:bodyPr/>
                    <a:lstStyle/>
                    <a:p>
                      <a:r>
                        <a:rPr lang="nl-NL" dirty="0"/>
                        <a:t>1-2 opscheplepels</a:t>
                      </a:r>
                    </a:p>
                  </a:txBody>
                  <a:tcPr/>
                </a:tc>
                <a:tc>
                  <a:txBody>
                    <a:bodyPr/>
                    <a:lstStyle/>
                    <a:p>
                      <a:r>
                        <a:rPr lang="nl-NL" dirty="0"/>
                        <a:t>1-2 opscheplepels</a:t>
                      </a:r>
                    </a:p>
                  </a:txBody>
                  <a:tcPr/>
                </a:tc>
                <a:extLst>
                  <a:ext uri="{0D108BD9-81ED-4DB2-BD59-A6C34878D82A}">
                    <a16:rowId xmlns="" xmlns:a16="http://schemas.microsoft.com/office/drawing/2014/main" val="1454825578"/>
                  </a:ext>
                </a:extLst>
              </a:tr>
              <a:tr h="474098">
                <a:tc>
                  <a:txBody>
                    <a:bodyPr/>
                    <a:lstStyle/>
                    <a:p>
                      <a:r>
                        <a:rPr lang="nl-NL" dirty="0"/>
                        <a:t>Vis/vlees/ei/peulvruchten</a:t>
                      </a:r>
                    </a:p>
                  </a:txBody>
                  <a:tcPr/>
                </a:tc>
                <a:tc>
                  <a:txBody>
                    <a:bodyPr/>
                    <a:lstStyle/>
                    <a:p>
                      <a:r>
                        <a:rPr lang="nl-NL" dirty="0"/>
                        <a:t>1 portie</a:t>
                      </a:r>
                    </a:p>
                  </a:txBody>
                  <a:tcPr/>
                </a:tc>
                <a:tc>
                  <a:txBody>
                    <a:bodyPr/>
                    <a:lstStyle/>
                    <a:p>
                      <a:r>
                        <a:rPr lang="nl-NL" dirty="0"/>
                        <a:t>1 portie</a:t>
                      </a:r>
                    </a:p>
                  </a:txBody>
                  <a:tcPr/>
                </a:tc>
                <a:extLst>
                  <a:ext uri="{0D108BD9-81ED-4DB2-BD59-A6C34878D82A}">
                    <a16:rowId xmlns="" xmlns:a16="http://schemas.microsoft.com/office/drawing/2014/main" val="2448091865"/>
                  </a:ext>
                </a:extLst>
              </a:tr>
              <a:tr h="474098">
                <a:tc>
                  <a:txBody>
                    <a:bodyPr/>
                    <a:lstStyle/>
                    <a:p>
                      <a:r>
                        <a:rPr lang="nl-NL" dirty="0"/>
                        <a:t>Noten</a:t>
                      </a:r>
                    </a:p>
                  </a:txBody>
                  <a:tcPr/>
                </a:tc>
                <a:tc>
                  <a:txBody>
                    <a:bodyPr/>
                    <a:lstStyle/>
                    <a:p>
                      <a:r>
                        <a:rPr lang="nl-NL" dirty="0"/>
                        <a:t>15 gram notenpasta</a:t>
                      </a:r>
                    </a:p>
                  </a:txBody>
                  <a:tcPr/>
                </a:tc>
                <a:tc>
                  <a:txBody>
                    <a:bodyPr/>
                    <a:lstStyle/>
                    <a:p>
                      <a:r>
                        <a:rPr lang="nl-NL" dirty="0"/>
                        <a:t>15 gram notenpasta</a:t>
                      </a:r>
                    </a:p>
                  </a:txBody>
                  <a:tcPr/>
                </a:tc>
                <a:extLst>
                  <a:ext uri="{0D108BD9-81ED-4DB2-BD59-A6C34878D82A}">
                    <a16:rowId xmlns="" xmlns:a16="http://schemas.microsoft.com/office/drawing/2014/main" val="1317185857"/>
                  </a:ext>
                </a:extLst>
              </a:tr>
              <a:tr h="474098">
                <a:tc>
                  <a:txBody>
                    <a:bodyPr/>
                    <a:lstStyle/>
                    <a:p>
                      <a:r>
                        <a:rPr lang="nl-NL" dirty="0"/>
                        <a:t>Zuivel</a:t>
                      </a:r>
                    </a:p>
                  </a:txBody>
                  <a:tcPr/>
                </a:tc>
                <a:tc>
                  <a:txBody>
                    <a:bodyPr/>
                    <a:lstStyle/>
                    <a:p>
                      <a:r>
                        <a:rPr lang="nl-NL" dirty="0"/>
                        <a:t>2 porties</a:t>
                      </a:r>
                    </a:p>
                  </a:txBody>
                  <a:tcPr/>
                </a:tc>
                <a:tc>
                  <a:txBody>
                    <a:bodyPr/>
                    <a:lstStyle/>
                    <a:p>
                      <a:r>
                        <a:rPr lang="nl-NL" dirty="0"/>
                        <a:t>2 porties</a:t>
                      </a:r>
                    </a:p>
                  </a:txBody>
                  <a:tcPr/>
                </a:tc>
                <a:extLst>
                  <a:ext uri="{0D108BD9-81ED-4DB2-BD59-A6C34878D82A}">
                    <a16:rowId xmlns="" xmlns:a16="http://schemas.microsoft.com/office/drawing/2014/main" val="983474075"/>
                  </a:ext>
                </a:extLst>
              </a:tr>
              <a:tr h="818305">
                <a:tc>
                  <a:txBody>
                    <a:bodyPr/>
                    <a:lstStyle/>
                    <a:p>
                      <a:r>
                        <a:rPr lang="nl-NL" dirty="0"/>
                        <a:t>Smeer- en bereidingsvetten</a:t>
                      </a:r>
                    </a:p>
                  </a:txBody>
                  <a:tcPr/>
                </a:tc>
                <a:tc>
                  <a:txBody>
                    <a:bodyPr/>
                    <a:lstStyle/>
                    <a:p>
                      <a:r>
                        <a:rPr lang="nl-NL" dirty="0"/>
                        <a:t>30 gram</a:t>
                      </a:r>
                    </a:p>
                  </a:txBody>
                  <a:tcPr/>
                </a:tc>
                <a:tc>
                  <a:txBody>
                    <a:bodyPr/>
                    <a:lstStyle/>
                    <a:p>
                      <a:r>
                        <a:rPr lang="nl-NL" dirty="0"/>
                        <a:t>30 gram</a:t>
                      </a:r>
                    </a:p>
                  </a:txBody>
                  <a:tcPr/>
                </a:tc>
                <a:extLst>
                  <a:ext uri="{0D108BD9-81ED-4DB2-BD59-A6C34878D82A}">
                    <a16:rowId xmlns="" xmlns:a16="http://schemas.microsoft.com/office/drawing/2014/main" val="19344455"/>
                  </a:ext>
                </a:extLst>
              </a:tr>
              <a:tr h="474098">
                <a:tc>
                  <a:txBody>
                    <a:bodyPr/>
                    <a:lstStyle/>
                    <a:p>
                      <a:r>
                        <a:rPr lang="nl-NL" dirty="0"/>
                        <a:t>Vocht</a:t>
                      </a:r>
                    </a:p>
                  </a:txBody>
                  <a:tcPr/>
                </a:tc>
                <a:tc>
                  <a:txBody>
                    <a:bodyPr/>
                    <a:lstStyle/>
                    <a:p>
                      <a:r>
                        <a:rPr lang="nl-NL" dirty="0"/>
                        <a:t>1 liter</a:t>
                      </a:r>
                    </a:p>
                  </a:txBody>
                  <a:tcPr/>
                </a:tc>
                <a:tc>
                  <a:txBody>
                    <a:bodyPr/>
                    <a:lstStyle/>
                    <a:p>
                      <a:r>
                        <a:rPr lang="nl-NL" dirty="0"/>
                        <a:t>1 liter</a:t>
                      </a:r>
                    </a:p>
                  </a:txBody>
                  <a:tcPr/>
                </a:tc>
                <a:extLst>
                  <a:ext uri="{0D108BD9-81ED-4DB2-BD59-A6C34878D82A}">
                    <a16:rowId xmlns="" xmlns:a16="http://schemas.microsoft.com/office/drawing/2014/main" val="2582945234"/>
                  </a:ext>
                </a:extLst>
              </a:tr>
            </a:tbl>
          </a:graphicData>
        </a:graphic>
      </p:graphicFrame>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5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FE8ECAF-7A24-B4BC-3587-746F33851045}"/>
              </a:ext>
            </a:extLst>
          </p:cNvPr>
          <p:cNvSpPr>
            <a:spLocks noGrp="1"/>
          </p:cNvSpPr>
          <p:nvPr>
            <p:ph type="title"/>
          </p:nvPr>
        </p:nvSpPr>
        <p:spPr>
          <a:xfrm>
            <a:off x="457200" y="632763"/>
            <a:ext cx="8229600" cy="990600"/>
          </a:xfrm>
        </p:spPr>
        <p:txBody>
          <a:bodyPr>
            <a:noAutofit/>
          </a:bodyPr>
          <a:lstStyle/>
          <a:p>
            <a:pPr algn="ctr"/>
            <a:r>
              <a:rPr lang="nl-NL" sz="2400" dirty="0">
                <a:solidFill>
                  <a:schemeClr val="accent1"/>
                </a:solidFill>
              </a:rPr>
              <a:t>Wat is gezond eten en drinken voor mijn kind?</a:t>
            </a:r>
            <a:br>
              <a:rPr lang="nl-NL" sz="2400" dirty="0">
                <a:solidFill>
                  <a:schemeClr val="accent1"/>
                </a:solidFill>
              </a:rPr>
            </a:br>
            <a:r>
              <a:rPr lang="nl-NL" sz="2400" dirty="0">
                <a:solidFill>
                  <a:schemeClr val="accent1"/>
                </a:solidFill>
              </a:rPr>
              <a:t>(4-8 jaar)</a:t>
            </a:r>
            <a:endParaRPr lang="nl-NL" sz="2400" dirty="0"/>
          </a:p>
        </p:txBody>
      </p:sp>
      <p:graphicFrame>
        <p:nvGraphicFramePr>
          <p:cNvPr id="5" name="Tabel 5">
            <a:extLst>
              <a:ext uri="{FF2B5EF4-FFF2-40B4-BE49-F238E27FC236}">
                <a16:creationId xmlns="" xmlns:a16="http://schemas.microsoft.com/office/drawing/2014/main" id="{4A517C9A-6772-3E83-0967-12D937619556}"/>
              </a:ext>
            </a:extLst>
          </p:cNvPr>
          <p:cNvGraphicFramePr>
            <a:graphicFrameLocks noGrp="1"/>
          </p:cNvGraphicFramePr>
          <p:nvPr>
            <p:ph idx="1"/>
            <p:extLst>
              <p:ext uri="{D42A27DB-BD31-4B8C-83A1-F6EECF244321}">
                <p14:modId xmlns:p14="http://schemas.microsoft.com/office/powerpoint/2010/main" val="396470690"/>
              </p:ext>
            </p:extLst>
          </p:nvPr>
        </p:nvGraphicFramePr>
        <p:xfrm>
          <a:off x="11855" y="1651557"/>
          <a:ext cx="9100908" cy="5178924"/>
        </p:xfrm>
        <a:graphic>
          <a:graphicData uri="http://schemas.openxmlformats.org/drawingml/2006/table">
            <a:tbl>
              <a:tblPr firstRow="1" bandRow="1">
                <a:tableStyleId>{5C22544A-7EE6-4342-B048-85BDC9FD1C3A}</a:tableStyleId>
              </a:tblPr>
              <a:tblGrid>
                <a:gridCol w="3033636">
                  <a:extLst>
                    <a:ext uri="{9D8B030D-6E8A-4147-A177-3AD203B41FA5}">
                      <a16:colId xmlns="" xmlns:a16="http://schemas.microsoft.com/office/drawing/2014/main" val="41381053"/>
                    </a:ext>
                  </a:extLst>
                </a:gridCol>
                <a:gridCol w="3033636">
                  <a:extLst>
                    <a:ext uri="{9D8B030D-6E8A-4147-A177-3AD203B41FA5}">
                      <a16:colId xmlns="" xmlns:a16="http://schemas.microsoft.com/office/drawing/2014/main" val="2722755827"/>
                    </a:ext>
                  </a:extLst>
                </a:gridCol>
                <a:gridCol w="3033636">
                  <a:extLst>
                    <a:ext uri="{9D8B030D-6E8A-4147-A177-3AD203B41FA5}">
                      <a16:colId xmlns="" xmlns:a16="http://schemas.microsoft.com/office/drawing/2014/main" val="1507789632"/>
                    </a:ext>
                  </a:extLst>
                </a:gridCol>
              </a:tblGrid>
              <a:tr h="378462">
                <a:tc>
                  <a:txBody>
                    <a:bodyPr/>
                    <a:lstStyle/>
                    <a:p>
                      <a:r>
                        <a:rPr lang="nl-NL" dirty="0"/>
                        <a:t>Voeding</a:t>
                      </a:r>
                    </a:p>
                  </a:txBody>
                  <a:tcPr/>
                </a:tc>
                <a:tc>
                  <a:txBody>
                    <a:bodyPr/>
                    <a:lstStyle/>
                    <a:p>
                      <a:r>
                        <a:rPr lang="nl-NL" dirty="0"/>
                        <a:t>Jongen</a:t>
                      </a:r>
                    </a:p>
                  </a:txBody>
                  <a:tcPr/>
                </a:tc>
                <a:tc>
                  <a:txBody>
                    <a:bodyPr/>
                    <a:lstStyle/>
                    <a:p>
                      <a:r>
                        <a:rPr lang="nl-NL" dirty="0"/>
                        <a:t>Meisje</a:t>
                      </a:r>
                    </a:p>
                  </a:txBody>
                  <a:tcPr/>
                </a:tc>
                <a:extLst>
                  <a:ext uri="{0D108BD9-81ED-4DB2-BD59-A6C34878D82A}">
                    <a16:rowId xmlns="" xmlns:a16="http://schemas.microsoft.com/office/drawing/2014/main" val="4062433734"/>
                  </a:ext>
                </a:extLst>
              </a:tr>
              <a:tr h="378462">
                <a:tc>
                  <a:txBody>
                    <a:bodyPr/>
                    <a:lstStyle/>
                    <a:p>
                      <a:r>
                        <a:rPr lang="nl-NL" dirty="0"/>
                        <a:t>Fruit</a:t>
                      </a:r>
                    </a:p>
                  </a:txBody>
                  <a:tcPr/>
                </a:tc>
                <a:tc>
                  <a:txBody>
                    <a:bodyPr/>
                    <a:lstStyle/>
                    <a:p>
                      <a:r>
                        <a:rPr lang="nl-NL" dirty="0"/>
                        <a:t>1,5 portie</a:t>
                      </a:r>
                    </a:p>
                  </a:txBody>
                  <a:tcPr/>
                </a:tc>
                <a:tc>
                  <a:txBody>
                    <a:bodyPr/>
                    <a:lstStyle/>
                    <a:p>
                      <a:r>
                        <a:rPr lang="nl-NL" dirty="0"/>
                        <a:t>1,5 portie</a:t>
                      </a:r>
                    </a:p>
                  </a:txBody>
                  <a:tcPr/>
                </a:tc>
                <a:extLst>
                  <a:ext uri="{0D108BD9-81ED-4DB2-BD59-A6C34878D82A}">
                    <a16:rowId xmlns="" xmlns:a16="http://schemas.microsoft.com/office/drawing/2014/main" val="245496219"/>
                  </a:ext>
                </a:extLst>
              </a:tr>
              <a:tr h="604767">
                <a:tc>
                  <a:txBody>
                    <a:bodyPr/>
                    <a:lstStyle/>
                    <a:p>
                      <a:r>
                        <a:rPr lang="nl-NL" dirty="0"/>
                        <a:t>Groente</a:t>
                      </a:r>
                    </a:p>
                  </a:txBody>
                  <a:tcPr/>
                </a:tc>
                <a:tc>
                  <a:txBody>
                    <a:bodyPr/>
                    <a:lstStyle/>
                    <a:p>
                      <a:r>
                        <a:rPr lang="nl-NL" dirty="0"/>
                        <a:t>100-150 gram</a:t>
                      </a:r>
                    </a:p>
                  </a:txBody>
                  <a:tcPr/>
                </a:tc>
                <a:tc>
                  <a:txBody>
                    <a:bodyPr/>
                    <a:lstStyle/>
                    <a:p>
                      <a:r>
                        <a:rPr lang="nl-NL" dirty="0"/>
                        <a:t>100-150 gram</a:t>
                      </a:r>
                    </a:p>
                  </a:txBody>
                  <a:tcPr/>
                </a:tc>
                <a:extLst>
                  <a:ext uri="{0D108BD9-81ED-4DB2-BD59-A6C34878D82A}">
                    <a16:rowId xmlns="" xmlns:a16="http://schemas.microsoft.com/office/drawing/2014/main" val="2599321007"/>
                  </a:ext>
                </a:extLst>
              </a:tr>
              <a:tr h="604767">
                <a:tc>
                  <a:txBody>
                    <a:bodyPr/>
                    <a:lstStyle/>
                    <a:p>
                      <a:r>
                        <a:rPr lang="nl-NL" dirty="0"/>
                        <a:t>Brood</a:t>
                      </a:r>
                    </a:p>
                  </a:txBody>
                  <a:tcPr/>
                </a:tc>
                <a:tc>
                  <a:txBody>
                    <a:bodyPr/>
                    <a:lstStyle/>
                    <a:p>
                      <a:r>
                        <a:rPr lang="nl-NL" dirty="0"/>
                        <a:t>2-4 boterhammen</a:t>
                      </a:r>
                    </a:p>
                  </a:txBody>
                  <a:tcPr/>
                </a:tc>
                <a:tc>
                  <a:txBody>
                    <a:bodyPr/>
                    <a:lstStyle/>
                    <a:p>
                      <a:r>
                        <a:rPr lang="nl-NL" dirty="0"/>
                        <a:t>2-4 boterhammen</a:t>
                      </a:r>
                    </a:p>
                  </a:txBody>
                  <a:tcPr/>
                </a:tc>
                <a:extLst>
                  <a:ext uri="{0D108BD9-81ED-4DB2-BD59-A6C34878D82A}">
                    <a16:rowId xmlns="" xmlns:a16="http://schemas.microsoft.com/office/drawing/2014/main" val="265402340"/>
                  </a:ext>
                </a:extLst>
              </a:tr>
              <a:tr h="604767">
                <a:tc>
                  <a:txBody>
                    <a:bodyPr/>
                    <a:lstStyle/>
                    <a:p>
                      <a:r>
                        <a:rPr lang="nl-NL" dirty="0"/>
                        <a:t>Graanproducten</a:t>
                      </a:r>
                    </a:p>
                  </a:txBody>
                  <a:tcPr/>
                </a:tc>
                <a:tc>
                  <a:txBody>
                    <a:bodyPr/>
                    <a:lstStyle/>
                    <a:p>
                      <a:r>
                        <a:rPr lang="nl-NL" dirty="0"/>
                        <a:t>2-3 opscheplepels</a:t>
                      </a:r>
                    </a:p>
                  </a:txBody>
                  <a:tcPr/>
                </a:tc>
                <a:tc>
                  <a:txBody>
                    <a:bodyPr/>
                    <a:lstStyle/>
                    <a:p>
                      <a:r>
                        <a:rPr lang="nl-NL" dirty="0"/>
                        <a:t>2-3 opscheplepels</a:t>
                      </a:r>
                    </a:p>
                  </a:txBody>
                  <a:tcPr/>
                </a:tc>
                <a:extLst>
                  <a:ext uri="{0D108BD9-81ED-4DB2-BD59-A6C34878D82A}">
                    <a16:rowId xmlns="" xmlns:a16="http://schemas.microsoft.com/office/drawing/2014/main" val="1673540986"/>
                  </a:ext>
                </a:extLst>
              </a:tr>
              <a:tr h="378462">
                <a:tc>
                  <a:txBody>
                    <a:bodyPr/>
                    <a:lstStyle/>
                    <a:p>
                      <a:r>
                        <a:rPr lang="nl-NL" dirty="0"/>
                        <a:t>Vis/vlees/ei/peulvruchten</a:t>
                      </a:r>
                    </a:p>
                  </a:txBody>
                  <a:tcPr/>
                </a:tc>
                <a:tc>
                  <a:txBody>
                    <a:bodyPr/>
                    <a:lstStyle/>
                    <a:p>
                      <a:r>
                        <a:rPr lang="nl-NL" dirty="0"/>
                        <a:t>1 portie</a:t>
                      </a:r>
                    </a:p>
                  </a:txBody>
                  <a:tcPr/>
                </a:tc>
                <a:tc>
                  <a:txBody>
                    <a:bodyPr/>
                    <a:lstStyle/>
                    <a:p>
                      <a:r>
                        <a:rPr lang="nl-NL" dirty="0"/>
                        <a:t>1 portie</a:t>
                      </a:r>
                    </a:p>
                  </a:txBody>
                  <a:tcPr/>
                </a:tc>
                <a:extLst>
                  <a:ext uri="{0D108BD9-81ED-4DB2-BD59-A6C34878D82A}">
                    <a16:rowId xmlns="" xmlns:a16="http://schemas.microsoft.com/office/drawing/2014/main" val="2580860869"/>
                  </a:ext>
                </a:extLst>
              </a:tr>
              <a:tr h="623004">
                <a:tc>
                  <a:txBody>
                    <a:bodyPr/>
                    <a:lstStyle/>
                    <a:p>
                      <a:r>
                        <a:rPr lang="nl-NL" dirty="0"/>
                        <a:t>Noten</a:t>
                      </a:r>
                    </a:p>
                  </a:txBody>
                  <a:tcPr/>
                </a:tc>
                <a:tc>
                  <a:txBody>
                    <a:bodyPr/>
                    <a:lstStyle/>
                    <a:p>
                      <a:r>
                        <a:rPr lang="nl-NL" dirty="0"/>
                        <a:t>15 gram ongezouten noten</a:t>
                      </a:r>
                    </a:p>
                  </a:txBody>
                  <a:tcPr/>
                </a:tc>
                <a:tc>
                  <a:txBody>
                    <a:bodyPr/>
                    <a:lstStyle/>
                    <a:p>
                      <a:r>
                        <a:rPr lang="nl-NL" dirty="0"/>
                        <a:t>15 gram ongezouten noten</a:t>
                      </a:r>
                    </a:p>
                  </a:txBody>
                  <a:tcPr/>
                </a:tc>
                <a:extLst>
                  <a:ext uri="{0D108BD9-81ED-4DB2-BD59-A6C34878D82A}">
                    <a16:rowId xmlns="" xmlns:a16="http://schemas.microsoft.com/office/drawing/2014/main" val="2844245419"/>
                  </a:ext>
                </a:extLst>
              </a:tr>
              <a:tr h="604767">
                <a:tc>
                  <a:txBody>
                    <a:bodyPr/>
                    <a:lstStyle/>
                    <a:p>
                      <a:r>
                        <a:rPr lang="nl-NL" dirty="0"/>
                        <a:t>Zuivel</a:t>
                      </a:r>
                    </a:p>
                  </a:txBody>
                  <a:tcPr/>
                </a:tc>
                <a:tc>
                  <a:txBody>
                    <a:bodyPr/>
                    <a:lstStyle/>
                    <a:p>
                      <a:r>
                        <a:rPr lang="nl-NL" dirty="0"/>
                        <a:t>2 porties + 20 gram kaas</a:t>
                      </a:r>
                    </a:p>
                  </a:txBody>
                  <a:tcPr/>
                </a:tc>
                <a:tc>
                  <a:txBody>
                    <a:bodyPr/>
                    <a:lstStyle/>
                    <a:p>
                      <a:r>
                        <a:rPr lang="nl-NL" dirty="0"/>
                        <a:t>2 porties + 20 gram kaas</a:t>
                      </a:r>
                    </a:p>
                  </a:txBody>
                  <a:tcPr/>
                </a:tc>
                <a:extLst>
                  <a:ext uri="{0D108BD9-81ED-4DB2-BD59-A6C34878D82A}">
                    <a16:rowId xmlns="" xmlns:a16="http://schemas.microsoft.com/office/drawing/2014/main" val="2883539875"/>
                  </a:ext>
                </a:extLst>
              </a:tr>
              <a:tr h="623004">
                <a:tc>
                  <a:txBody>
                    <a:bodyPr/>
                    <a:lstStyle/>
                    <a:p>
                      <a:r>
                        <a:rPr lang="nl-NL" dirty="0"/>
                        <a:t>Smeer- en bereidingsvetten</a:t>
                      </a:r>
                    </a:p>
                  </a:txBody>
                  <a:tcPr/>
                </a:tc>
                <a:tc>
                  <a:txBody>
                    <a:bodyPr/>
                    <a:lstStyle/>
                    <a:p>
                      <a:r>
                        <a:rPr lang="nl-NL" dirty="0"/>
                        <a:t>30 gram (1 eetlepel?)</a:t>
                      </a:r>
                    </a:p>
                  </a:txBody>
                  <a:tcPr/>
                </a:tc>
                <a:tc>
                  <a:txBody>
                    <a:bodyPr/>
                    <a:lstStyle/>
                    <a:p>
                      <a:r>
                        <a:rPr lang="nl-NL" dirty="0"/>
                        <a:t>30 gram (1 eetlepel?)</a:t>
                      </a:r>
                    </a:p>
                  </a:txBody>
                  <a:tcPr/>
                </a:tc>
                <a:extLst>
                  <a:ext uri="{0D108BD9-81ED-4DB2-BD59-A6C34878D82A}">
                    <a16:rowId xmlns="" xmlns:a16="http://schemas.microsoft.com/office/drawing/2014/main" val="1759059284"/>
                  </a:ext>
                </a:extLst>
              </a:tr>
              <a:tr h="378462">
                <a:tc>
                  <a:txBody>
                    <a:bodyPr/>
                    <a:lstStyle/>
                    <a:p>
                      <a:r>
                        <a:rPr lang="nl-NL" dirty="0"/>
                        <a:t>Vocht</a:t>
                      </a:r>
                    </a:p>
                  </a:txBody>
                  <a:tcPr/>
                </a:tc>
                <a:tc>
                  <a:txBody>
                    <a:bodyPr/>
                    <a:lstStyle/>
                    <a:p>
                      <a:r>
                        <a:rPr lang="nl-NL" dirty="0"/>
                        <a:t>1-1,5 liter</a:t>
                      </a:r>
                    </a:p>
                  </a:txBody>
                  <a:tcPr/>
                </a:tc>
                <a:tc>
                  <a:txBody>
                    <a:bodyPr/>
                    <a:lstStyle/>
                    <a:p>
                      <a:r>
                        <a:rPr lang="nl-NL" dirty="0"/>
                        <a:t>1-1,5 liter</a:t>
                      </a:r>
                    </a:p>
                  </a:txBody>
                  <a:tcPr/>
                </a:tc>
                <a:extLst>
                  <a:ext uri="{0D108BD9-81ED-4DB2-BD59-A6C34878D82A}">
                    <a16:rowId xmlns="" xmlns:a16="http://schemas.microsoft.com/office/drawing/2014/main" val="3465486134"/>
                  </a:ext>
                </a:extLst>
              </a:tr>
            </a:tbl>
          </a:graphicData>
        </a:graphic>
      </p:graphicFrame>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51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5">
            <a:extLst>
              <a:ext uri="{FF2B5EF4-FFF2-40B4-BE49-F238E27FC236}">
                <a16:creationId xmlns="" xmlns:a16="http://schemas.microsoft.com/office/drawing/2014/main" id="{E79173F2-725D-1B41-5111-72F14DB1FF44}"/>
              </a:ext>
            </a:extLst>
          </p:cNvPr>
          <p:cNvGraphicFramePr>
            <a:graphicFrameLocks noGrp="1"/>
          </p:cNvGraphicFramePr>
          <p:nvPr>
            <p:ph idx="1"/>
            <p:extLst>
              <p:ext uri="{D42A27DB-BD31-4B8C-83A1-F6EECF244321}">
                <p14:modId xmlns:p14="http://schemas.microsoft.com/office/powerpoint/2010/main" val="3749476875"/>
              </p:ext>
            </p:extLst>
          </p:nvPr>
        </p:nvGraphicFramePr>
        <p:xfrm>
          <a:off x="0" y="1798315"/>
          <a:ext cx="9136404" cy="5085182"/>
        </p:xfrm>
        <a:graphic>
          <a:graphicData uri="http://schemas.openxmlformats.org/drawingml/2006/table">
            <a:tbl>
              <a:tblPr firstRow="1" bandRow="1">
                <a:tableStyleId>{5C22544A-7EE6-4342-B048-85BDC9FD1C3A}</a:tableStyleId>
              </a:tblPr>
              <a:tblGrid>
                <a:gridCol w="3045468">
                  <a:extLst>
                    <a:ext uri="{9D8B030D-6E8A-4147-A177-3AD203B41FA5}">
                      <a16:colId xmlns="" xmlns:a16="http://schemas.microsoft.com/office/drawing/2014/main" val="1279327420"/>
                    </a:ext>
                  </a:extLst>
                </a:gridCol>
                <a:gridCol w="3045468">
                  <a:extLst>
                    <a:ext uri="{9D8B030D-6E8A-4147-A177-3AD203B41FA5}">
                      <a16:colId xmlns="" xmlns:a16="http://schemas.microsoft.com/office/drawing/2014/main" val="4108834721"/>
                    </a:ext>
                  </a:extLst>
                </a:gridCol>
                <a:gridCol w="3045468">
                  <a:extLst>
                    <a:ext uri="{9D8B030D-6E8A-4147-A177-3AD203B41FA5}">
                      <a16:colId xmlns="" xmlns:a16="http://schemas.microsoft.com/office/drawing/2014/main" val="745677016"/>
                    </a:ext>
                  </a:extLst>
                </a:gridCol>
              </a:tblGrid>
              <a:tr h="444041">
                <a:tc>
                  <a:txBody>
                    <a:bodyPr/>
                    <a:lstStyle/>
                    <a:p>
                      <a:r>
                        <a:rPr lang="nl-NL" dirty="0"/>
                        <a:t>Voeding</a:t>
                      </a:r>
                    </a:p>
                  </a:txBody>
                  <a:tcPr/>
                </a:tc>
                <a:tc>
                  <a:txBody>
                    <a:bodyPr/>
                    <a:lstStyle/>
                    <a:p>
                      <a:r>
                        <a:rPr lang="nl-NL" dirty="0"/>
                        <a:t>Jongen</a:t>
                      </a:r>
                    </a:p>
                  </a:txBody>
                  <a:tcPr/>
                </a:tc>
                <a:tc>
                  <a:txBody>
                    <a:bodyPr/>
                    <a:lstStyle/>
                    <a:p>
                      <a:r>
                        <a:rPr lang="nl-NL" dirty="0"/>
                        <a:t>Meisje</a:t>
                      </a:r>
                    </a:p>
                  </a:txBody>
                  <a:tcPr/>
                </a:tc>
                <a:extLst>
                  <a:ext uri="{0D108BD9-81ED-4DB2-BD59-A6C34878D82A}">
                    <a16:rowId xmlns="" xmlns:a16="http://schemas.microsoft.com/office/drawing/2014/main" val="3784449945"/>
                  </a:ext>
                </a:extLst>
              </a:tr>
              <a:tr h="444041">
                <a:tc>
                  <a:txBody>
                    <a:bodyPr/>
                    <a:lstStyle/>
                    <a:p>
                      <a:r>
                        <a:rPr lang="nl-NL" dirty="0"/>
                        <a:t>Fruit</a:t>
                      </a:r>
                    </a:p>
                  </a:txBody>
                  <a:tcPr/>
                </a:tc>
                <a:tc>
                  <a:txBody>
                    <a:bodyPr/>
                    <a:lstStyle/>
                    <a:p>
                      <a:r>
                        <a:rPr lang="nl-NL" dirty="0"/>
                        <a:t>2 porties</a:t>
                      </a:r>
                    </a:p>
                  </a:txBody>
                  <a:tcPr/>
                </a:tc>
                <a:tc>
                  <a:txBody>
                    <a:bodyPr/>
                    <a:lstStyle/>
                    <a:p>
                      <a:r>
                        <a:rPr lang="nl-NL" dirty="0"/>
                        <a:t>2 porties</a:t>
                      </a:r>
                    </a:p>
                  </a:txBody>
                  <a:tcPr/>
                </a:tc>
                <a:extLst>
                  <a:ext uri="{0D108BD9-81ED-4DB2-BD59-A6C34878D82A}">
                    <a16:rowId xmlns="" xmlns:a16="http://schemas.microsoft.com/office/drawing/2014/main" val="2032762941"/>
                  </a:ext>
                </a:extLst>
              </a:tr>
              <a:tr h="444041">
                <a:tc>
                  <a:txBody>
                    <a:bodyPr/>
                    <a:lstStyle/>
                    <a:p>
                      <a:r>
                        <a:rPr lang="nl-NL" dirty="0"/>
                        <a:t>Groente</a:t>
                      </a:r>
                    </a:p>
                  </a:txBody>
                  <a:tcPr/>
                </a:tc>
                <a:tc>
                  <a:txBody>
                    <a:bodyPr/>
                    <a:lstStyle/>
                    <a:p>
                      <a:r>
                        <a:rPr lang="nl-NL" dirty="0"/>
                        <a:t>150-200 gram</a:t>
                      </a:r>
                    </a:p>
                  </a:txBody>
                  <a:tcPr/>
                </a:tc>
                <a:tc>
                  <a:txBody>
                    <a:bodyPr/>
                    <a:lstStyle/>
                    <a:p>
                      <a:r>
                        <a:rPr lang="nl-NL" dirty="0"/>
                        <a:t>150-200 gram</a:t>
                      </a:r>
                    </a:p>
                  </a:txBody>
                  <a:tcPr/>
                </a:tc>
                <a:extLst>
                  <a:ext uri="{0D108BD9-81ED-4DB2-BD59-A6C34878D82A}">
                    <a16:rowId xmlns="" xmlns:a16="http://schemas.microsoft.com/office/drawing/2014/main" val="1907857490"/>
                  </a:ext>
                </a:extLst>
              </a:tr>
              <a:tr h="444041">
                <a:tc>
                  <a:txBody>
                    <a:bodyPr/>
                    <a:lstStyle/>
                    <a:p>
                      <a:r>
                        <a:rPr lang="nl-NL" dirty="0"/>
                        <a:t>Brood</a:t>
                      </a:r>
                    </a:p>
                  </a:txBody>
                  <a:tcPr/>
                </a:tc>
                <a:tc>
                  <a:txBody>
                    <a:bodyPr/>
                    <a:lstStyle/>
                    <a:p>
                      <a:r>
                        <a:rPr lang="nl-NL" dirty="0"/>
                        <a:t>3-6 boterhammen</a:t>
                      </a:r>
                    </a:p>
                  </a:txBody>
                  <a:tcPr/>
                </a:tc>
                <a:tc>
                  <a:txBody>
                    <a:bodyPr/>
                    <a:lstStyle/>
                    <a:p>
                      <a:r>
                        <a:rPr lang="nl-NL" dirty="0"/>
                        <a:t>3-5 boterhammen</a:t>
                      </a:r>
                    </a:p>
                  </a:txBody>
                  <a:tcPr/>
                </a:tc>
                <a:extLst>
                  <a:ext uri="{0D108BD9-81ED-4DB2-BD59-A6C34878D82A}">
                    <a16:rowId xmlns="" xmlns:a16="http://schemas.microsoft.com/office/drawing/2014/main" val="1792550276"/>
                  </a:ext>
                </a:extLst>
              </a:tr>
              <a:tr h="444041">
                <a:tc>
                  <a:txBody>
                    <a:bodyPr/>
                    <a:lstStyle/>
                    <a:p>
                      <a:r>
                        <a:rPr lang="nl-NL" dirty="0"/>
                        <a:t>Graanproducten</a:t>
                      </a:r>
                    </a:p>
                  </a:txBody>
                  <a:tcPr/>
                </a:tc>
                <a:tc>
                  <a:txBody>
                    <a:bodyPr/>
                    <a:lstStyle/>
                    <a:p>
                      <a:r>
                        <a:rPr lang="nl-NL" dirty="0"/>
                        <a:t>3-5 opscheplepels</a:t>
                      </a:r>
                    </a:p>
                  </a:txBody>
                  <a:tcPr/>
                </a:tc>
                <a:tc>
                  <a:txBody>
                    <a:bodyPr/>
                    <a:lstStyle/>
                    <a:p>
                      <a:r>
                        <a:rPr lang="nl-NL" dirty="0"/>
                        <a:t>3-5 opscheplepels</a:t>
                      </a:r>
                    </a:p>
                  </a:txBody>
                  <a:tcPr/>
                </a:tc>
                <a:extLst>
                  <a:ext uri="{0D108BD9-81ED-4DB2-BD59-A6C34878D82A}">
                    <a16:rowId xmlns="" xmlns:a16="http://schemas.microsoft.com/office/drawing/2014/main" val="3120164660"/>
                  </a:ext>
                </a:extLst>
              </a:tr>
              <a:tr h="444041">
                <a:tc>
                  <a:txBody>
                    <a:bodyPr/>
                    <a:lstStyle/>
                    <a:p>
                      <a:r>
                        <a:rPr lang="nl-NL" dirty="0"/>
                        <a:t>Vis/vlees/ei/peulvruchten</a:t>
                      </a:r>
                    </a:p>
                  </a:txBody>
                  <a:tcPr/>
                </a:tc>
                <a:tc>
                  <a:txBody>
                    <a:bodyPr/>
                    <a:lstStyle/>
                    <a:p>
                      <a:r>
                        <a:rPr lang="nl-NL" dirty="0"/>
                        <a:t>1 portie</a:t>
                      </a:r>
                    </a:p>
                  </a:txBody>
                  <a:tcPr/>
                </a:tc>
                <a:tc>
                  <a:txBody>
                    <a:bodyPr/>
                    <a:lstStyle/>
                    <a:p>
                      <a:r>
                        <a:rPr lang="nl-NL" dirty="0"/>
                        <a:t>1 portie</a:t>
                      </a:r>
                    </a:p>
                  </a:txBody>
                  <a:tcPr/>
                </a:tc>
                <a:extLst>
                  <a:ext uri="{0D108BD9-81ED-4DB2-BD59-A6C34878D82A}">
                    <a16:rowId xmlns="" xmlns:a16="http://schemas.microsoft.com/office/drawing/2014/main" val="3841230097"/>
                  </a:ext>
                </a:extLst>
              </a:tr>
              <a:tr h="766427">
                <a:tc>
                  <a:txBody>
                    <a:bodyPr/>
                    <a:lstStyle/>
                    <a:p>
                      <a:r>
                        <a:rPr lang="nl-NL" dirty="0"/>
                        <a:t>Noten</a:t>
                      </a:r>
                    </a:p>
                  </a:txBody>
                  <a:tcPr/>
                </a:tc>
                <a:tc>
                  <a:txBody>
                    <a:bodyPr/>
                    <a:lstStyle/>
                    <a:p>
                      <a:r>
                        <a:rPr lang="nl-NL" dirty="0"/>
                        <a:t>25 gram ongezouten noten</a:t>
                      </a:r>
                    </a:p>
                  </a:txBody>
                  <a:tcPr/>
                </a:tc>
                <a:tc>
                  <a:txBody>
                    <a:bodyPr/>
                    <a:lstStyle/>
                    <a:p>
                      <a:r>
                        <a:rPr lang="nl-NL" dirty="0"/>
                        <a:t>25 gram ongezouten noten</a:t>
                      </a:r>
                    </a:p>
                  </a:txBody>
                  <a:tcPr/>
                </a:tc>
                <a:extLst>
                  <a:ext uri="{0D108BD9-81ED-4DB2-BD59-A6C34878D82A}">
                    <a16:rowId xmlns="" xmlns:a16="http://schemas.microsoft.com/office/drawing/2014/main" val="3844779204"/>
                  </a:ext>
                </a:extLst>
              </a:tr>
              <a:tr h="444041">
                <a:tc>
                  <a:txBody>
                    <a:bodyPr/>
                    <a:lstStyle/>
                    <a:p>
                      <a:r>
                        <a:rPr lang="nl-NL" dirty="0"/>
                        <a:t>Zuivel</a:t>
                      </a:r>
                    </a:p>
                  </a:txBody>
                  <a:tcPr/>
                </a:tc>
                <a:tc>
                  <a:txBody>
                    <a:bodyPr/>
                    <a:lstStyle/>
                    <a:p>
                      <a:r>
                        <a:rPr lang="nl-NL" dirty="0"/>
                        <a:t>3 porties + 20 gram kaas</a:t>
                      </a:r>
                    </a:p>
                  </a:txBody>
                  <a:tcPr/>
                </a:tc>
                <a:tc>
                  <a:txBody>
                    <a:bodyPr/>
                    <a:lstStyle/>
                    <a:p>
                      <a:r>
                        <a:rPr lang="nl-NL" dirty="0"/>
                        <a:t>3 porties + 20 gram kaas</a:t>
                      </a:r>
                    </a:p>
                  </a:txBody>
                  <a:tcPr/>
                </a:tc>
                <a:extLst>
                  <a:ext uri="{0D108BD9-81ED-4DB2-BD59-A6C34878D82A}">
                    <a16:rowId xmlns="" xmlns:a16="http://schemas.microsoft.com/office/drawing/2014/main" val="2809559145"/>
                  </a:ext>
                </a:extLst>
              </a:tr>
              <a:tr h="766427">
                <a:tc>
                  <a:txBody>
                    <a:bodyPr/>
                    <a:lstStyle/>
                    <a:p>
                      <a:r>
                        <a:rPr lang="nl-NL" dirty="0"/>
                        <a:t>Smeer- en bereidingsvetten</a:t>
                      </a:r>
                    </a:p>
                  </a:txBody>
                  <a:tcPr/>
                </a:tc>
                <a:tc>
                  <a:txBody>
                    <a:bodyPr/>
                    <a:lstStyle/>
                    <a:p>
                      <a:r>
                        <a:rPr lang="nl-NL" dirty="0"/>
                        <a:t>30-45 gram</a:t>
                      </a:r>
                    </a:p>
                  </a:txBody>
                  <a:tcPr/>
                </a:tc>
                <a:tc>
                  <a:txBody>
                    <a:bodyPr/>
                    <a:lstStyle/>
                    <a:p>
                      <a:r>
                        <a:rPr lang="nl-NL" dirty="0"/>
                        <a:t>30-40 gram</a:t>
                      </a:r>
                    </a:p>
                  </a:txBody>
                  <a:tcPr/>
                </a:tc>
                <a:extLst>
                  <a:ext uri="{0D108BD9-81ED-4DB2-BD59-A6C34878D82A}">
                    <a16:rowId xmlns="" xmlns:a16="http://schemas.microsoft.com/office/drawing/2014/main" val="3754967206"/>
                  </a:ext>
                </a:extLst>
              </a:tr>
              <a:tr h="444041">
                <a:tc>
                  <a:txBody>
                    <a:bodyPr/>
                    <a:lstStyle/>
                    <a:p>
                      <a:r>
                        <a:rPr lang="nl-NL" dirty="0"/>
                        <a:t>Vocht</a:t>
                      </a:r>
                    </a:p>
                  </a:txBody>
                  <a:tcPr/>
                </a:tc>
                <a:tc>
                  <a:txBody>
                    <a:bodyPr/>
                    <a:lstStyle/>
                    <a:p>
                      <a:r>
                        <a:rPr lang="nl-NL" dirty="0"/>
                        <a:t>1-1,5 liter</a:t>
                      </a:r>
                    </a:p>
                  </a:txBody>
                  <a:tcPr/>
                </a:tc>
                <a:tc>
                  <a:txBody>
                    <a:bodyPr/>
                    <a:lstStyle/>
                    <a:p>
                      <a:r>
                        <a:rPr lang="nl-NL" dirty="0"/>
                        <a:t>1-1,5 liter</a:t>
                      </a:r>
                    </a:p>
                  </a:txBody>
                  <a:tcPr/>
                </a:tc>
                <a:extLst>
                  <a:ext uri="{0D108BD9-81ED-4DB2-BD59-A6C34878D82A}">
                    <a16:rowId xmlns="" xmlns:a16="http://schemas.microsoft.com/office/drawing/2014/main" val="2968321335"/>
                  </a:ext>
                </a:extLst>
              </a:tr>
            </a:tbl>
          </a:graphicData>
        </a:graphic>
      </p:graphicFrame>
      <p:sp>
        <p:nvSpPr>
          <p:cNvPr id="5" name="Titel 1"/>
          <p:cNvSpPr txBox="1">
            <a:spLocks/>
          </p:cNvSpPr>
          <p:nvPr/>
        </p:nvSpPr>
        <p:spPr>
          <a:xfrm>
            <a:off x="467544" y="51551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a:solidFill>
                  <a:schemeClr val="accent1"/>
                </a:solidFill>
              </a:rPr>
              <a:t>Wat is gezond eten en drinken voor mijn kind?</a:t>
            </a:r>
          </a:p>
          <a:p>
            <a:r>
              <a:rPr lang="nl-NL" sz="2400" dirty="0">
                <a:solidFill>
                  <a:schemeClr val="accent1"/>
                </a:solidFill>
              </a:rPr>
              <a:t>(9-12 jaar)</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20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Wat geef jij tussendoor? - Voedingscentrum, eerlijk over e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67923"/>
            <a:ext cx="3871305" cy="5471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 geef jij tussendoor? - Voedingscentrum, eerlijk over e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943717"/>
            <a:ext cx="3888432" cy="549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4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solidFill>
                  <a:schemeClr val="accent1"/>
                </a:solidFill>
              </a:rPr>
              <a:t>Ondergewicht</a:t>
            </a:r>
            <a:endParaRPr lang="nl-NL" dirty="0">
              <a:solidFill>
                <a:schemeClr val="accent1"/>
              </a:solidFill>
            </a:endParaRPr>
          </a:p>
        </p:txBody>
      </p:sp>
      <p:sp>
        <p:nvSpPr>
          <p:cNvPr id="3" name="Tijdelijke aanduiding voor inhoud 2"/>
          <p:cNvSpPr>
            <a:spLocks noGrp="1"/>
          </p:cNvSpPr>
          <p:nvPr>
            <p:ph idx="1"/>
          </p:nvPr>
        </p:nvSpPr>
        <p:spPr>
          <a:xfrm>
            <a:off x="457200" y="1600200"/>
            <a:ext cx="8229600" cy="1684784"/>
          </a:xfrm>
        </p:spPr>
        <p:txBody>
          <a:bodyPr>
            <a:normAutofit/>
          </a:bodyPr>
          <a:lstStyle/>
          <a:p>
            <a:r>
              <a:rPr lang="nl-NL" sz="1600" dirty="0"/>
              <a:t>Een kind met ondergewicht kan ondervoed zijn, maar dat </a:t>
            </a:r>
            <a:r>
              <a:rPr lang="nl-NL" sz="1600" dirty="0">
                <a:solidFill>
                  <a:schemeClr val="accent1"/>
                </a:solidFill>
              </a:rPr>
              <a:t>hoeft niet</a:t>
            </a:r>
            <a:r>
              <a:rPr lang="nl-NL" sz="1600" dirty="0"/>
              <a:t>. Als het kind zijn/haar gewichtscurve blijft volgen en het gewicht niet afbuigt, is deze misschien licht voor zijn leeftijd en/of lichaamslengte maar is er geen reden tot zorg.</a:t>
            </a:r>
          </a:p>
          <a:p>
            <a:r>
              <a:rPr lang="nl-NL" sz="1600" dirty="0"/>
              <a:t>Bij een gewicht dat </a:t>
            </a:r>
            <a:r>
              <a:rPr lang="nl-NL" sz="1600" dirty="0">
                <a:solidFill>
                  <a:schemeClr val="accent1"/>
                </a:solidFill>
              </a:rPr>
              <a:t>beduidend </a:t>
            </a:r>
            <a:r>
              <a:rPr lang="nl-NL" sz="1600" dirty="0"/>
              <a:t>lager is dan gebruikelijk voor jeugdigen van dezelfde lichaamslengte en/of leeftijd wordt gesproken van ondergewicht.</a:t>
            </a:r>
            <a:r>
              <a:rPr lang="nl-NL" sz="1800" dirty="0"/>
              <a:t/>
            </a:r>
            <a:br>
              <a:rPr lang="nl-NL" sz="1800" dirty="0"/>
            </a:br>
            <a:endParaRPr lang="nl-NL" sz="1800" dirty="0"/>
          </a:p>
          <a:p>
            <a:endParaRPr lang="nl-NL" sz="1800" dirty="0"/>
          </a:p>
        </p:txBody>
      </p:sp>
      <p:sp>
        <p:nvSpPr>
          <p:cNvPr id="4" name="Titel 1"/>
          <p:cNvSpPr txBox="1">
            <a:spLocks/>
          </p:cNvSpPr>
          <p:nvPr/>
        </p:nvSpPr>
        <p:spPr>
          <a:xfrm>
            <a:off x="395536" y="3221732"/>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NL" sz="3200" dirty="0">
                <a:solidFill>
                  <a:schemeClr val="accent1"/>
                </a:solidFill>
              </a:rPr>
              <a:t>Ondervoeding</a:t>
            </a:r>
            <a:endParaRPr lang="nl-NL" dirty="0">
              <a:solidFill>
                <a:schemeClr val="accent1"/>
              </a:solidFill>
            </a:endParaRPr>
          </a:p>
        </p:txBody>
      </p:sp>
      <p:sp>
        <p:nvSpPr>
          <p:cNvPr id="6" name="Tijdelijke aanduiding voor inhoud 2"/>
          <p:cNvSpPr txBox="1">
            <a:spLocks/>
          </p:cNvSpPr>
          <p:nvPr/>
        </p:nvSpPr>
        <p:spPr>
          <a:xfrm>
            <a:off x="467544" y="4293096"/>
            <a:ext cx="8229600" cy="168478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nl-NL" sz="1600" dirty="0"/>
              <a:t>Een toestand waarbij een </a:t>
            </a:r>
            <a:r>
              <a:rPr lang="nl-NL" sz="1600" dirty="0">
                <a:solidFill>
                  <a:schemeClr val="accent1"/>
                </a:solidFill>
              </a:rPr>
              <a:t>disbalans </a:t>
            </a:r>
            <a:r>
              <a:rPr lang="nl-NL" sz="1600" dirty="0"/>
              <a:t>bestaat tussen voedingsbehoefte en voedselinname, waardoor toenemende tekorten aan energie, eiwit en andere voedingstoffen ontstaan, met meetbaar nadelige effecten op vorm en functie van de weefsels en het lichaam, op groei en ontwikkeling en op de klinische uitkomstmaten van ziekte</a:t>
            </a:r>
            <a:endParaRPr lang="nl-NL" sz="180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309" b="21628"/>
          <a:stretch/>
        </p:blipFill>
        <p:spPr bwMode="auto">
          <a:xfrm>
            <a:off x="7662490" y="430831"/>
            <a:ext cx="145027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1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solidFill>
                  <a:schemeClr val="accent1"/>
                </a:solidFill>
              </a:rPr>
              <a:t>Ontstaan van ondergewicht en ondervoeding</a:t>
            </a:r>
            <a:endParaRPr lang="nl-NL" sz="3200" dirty="0"/>
          </a:p>
        </p:txBody>
      </p:sp>
      <p:sp>
        <p:nvSpPr>
          <p:cNvPr id="3" name="Tijdelijke aanduiding voor inhoud 2"/>
          <p:cNvSpPr>
            <a:spLocks noGrp="1"/>
          </p:cNvSpPr>
          <p:nvPr>
            <p:ph idx="1"/>
          </p:nvPr>
        </p:nvSpPr>
        <p:spPr/>
        <p:txBody>
          <a:bodyPr/>
          <a:lstStyle/>
          <a:p>
            <a:r>
              <a:rPr lang="nl-NL" sz="2000" dirty="0"/>
              <a:t>Vroeg- en/of SGA geboorte (te kleine lengte voor de duur van de zwangerschap.)</a:t>
            </a:r>
          </a:p>
          <a:p>
            <a:r>
              <a:rPr lang="nl-NL" sz="2000" dirty="0"/>
              <a:t>Voedings- en eetproblemen</a:t>
            </a:r>
            <a:br>
              <a:rPr lang="nl-NL" sz="2000" dirty="0"/>
            </a:br>
            <a:r>
              <a:rPr lang="nl-NL" sz="2000" dirty="0"/>
              <a:t>- chronisch</a:t>
            </a:r>
            <a:br>
              <a:rPr lang="nl-NL" sz="2000" dirty="0"/>
            </a:br>
            <a:r>
              <a:rPr lang="nl-NL" sz="2000" dirty="0"/>
              <a:t>- psychosociaal</a:t>
            </a:r>
            <a:br>
              <a:rPr lang="nl-NL" sz="2000" dirty="0"/>
            </a:br>
            <a:r>
              <a:rPr lang="nl-NL" sz="2000" dirty="0"/>
              <a:t>- somatisch</a:t>
            </a:r>
            <a:br>
              <a:rPr lang="nl-NL" sz="2000" dirty="0"/>
            </a:br>
            <a:r>
              <a:rPr lang="nl-NL" sz="2000" dirty="0"/>
              <a:t>- extreem selectief</a:t>
            </a:r>
          </a:p>
          <a:p>
            <a:r>
              <a:rPr lang="nl-NL" sz="2000" dirty="0"/>
              <a:t>Eetstoornis</a:t>
            </a:r>
          </a:p>
          <a:p>
            <a:r>
              <a:rPr lang="nl-NL" sz="2000" dirty="0"/>
              <a:t>Ziekte</a:t>
            </a:r>
          </a:p>
          <a:p>
            <a:r>
              <a:rPr lang="nl-NL" sz="2000" dirty="0"/>
              <a:t>Genetische invloed (?)</a:t>
            </a:r>
          </a:p>
          <a:p>
            <a:endParaRPr lang="nl-NL" dirty="0"/>
          </a:p>
        </p:txBody>
      </p:sp>
    </p:spTree>
    <p:extLst>
      <p:ext uri="{BB962C8B-B14F-4D97-AF65-F5344CB8AC3E}">
        <p14:creationId xmlns:p14="http://schemas.microsoft.com/office/powerpoint/2010/main" val="803662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lderhei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7105</TotalTime>
  <Words>1775</Words>
  <Application>Microsoft Office PowerPoint</Application>
  <PresentationFormat>Diavoorstelling (4:3)</PresentationFormat>
  <Paragraphs>275</Paragraphs>
  <Slides>23</Slides>
  <Notes>11</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Helderheid</vt:lpstr>
      <vt:lpstr>PowerPoint-presentatie</vt:lpstr>
      <vt:lpstr>Gezonde groei en ontwikkeling </vt:lpstr>
      <vt:lpstr>Waarom is gezond eten belangrijk voor mijn kind?</vt:lpstr>
      <vt:lpstr>PowerPoint-presentatie</vt:lpstr>
      <vt:lpstr>Wat is gezond eten en drinken voor mijn kind? (4-8 jaar)</vt:lpstr>
      <vt:lpstr>PowerPoint-presentatie</vt:lpstr>
      <vt:lpstr>PowerPoint-presentatie</vt:lpstr>
      <vt:lpstr>Ondergewicht</vt:lpstr>
      <vt:lpstr>Ontstaan van ondergewicht en ondervoeding</vt:lpstr>
      <vt:lpstr>Overgewicht en Obesitas</vt:lpstr>
      <vt:lpstr>PowerPoint-presentatie</vt:lpstr>
      <vt:lpstr>Ontstaan van overgewicht &amp; obesitas</vt:lpstr>
      <vt:lpstr>Het groeiende kind</vt:lpstr>
      <vt:lpstr>Moeilijke eters</vt:lpstr>
      <vt:lpstr>Adviezen bij moeilijk eetgedrag</vt:lpstr>
      <vt:lpstr>Praktische adviezen bij moeilijke eters: aanvulling</vt:lpstr>
      <vt:lpstr>Vertoont mijn kind moeilijk eetgedrag? Wanneer is er professionele hulp  nodig? </vt:lpstr>
      <vt:lpstr>Tips bij kritisch eetgedrag</vt:lpstr>
      <vt:lpstr>Tips om te beginnen met gezonder eten</vt:lpstr>
      <vt:lpstr>Tips om te beginnen met gezonder eten</vt:lpstr>
      <vt:lpstr>Tips om te beginnen met gezonder eten</vt:lpstr>
      <vt:lpstr>Omgaan met verleiding</vt:lpstr>
      <vt:lpstr>PowerPoint-presentatie</vt:lpstr>
    </vt:vector>
  </TitlesOfParts>
  <Company>Thuis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User</cp:lastModifiedBy>
  <cp:revision>190</cp:revision>
  <dcterms:created xsi:type="dcterms:W3CDTF">2022-05-31T19:18:35Z</dcterms:created>
  <dcterms:modified xsi:type="dcterms:W3CDTF">2025-03-14T14:26:14Z</dcterms:modified>
</cp:coreProperties>
</file>